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tif" ContentType="image/tif"/>
  <Default Extension="tiff" ContentType="image/tiff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9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10.xml" ContentType="application/vnd.openxmlformats-officedocument.presentationml.notesSlide+xml"/>
  <Override PartName="/ppt/tags/tag11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2" r:id="rId1"/>
  </p:sldMasterIdLst>
  <p:notesMasterIdLst>
    <p:notesMasterId r:id="rId68"/>
  </p:notesMasterIdLst>
  <p:handoutMasterIdLst>
    <p:handoutMasterId r:id="rId69"/>
  </p:handoutMasterIdLst>
  <p:sldIdLst>
    <p:sldId id="313" r:id="rId2"/>
    <p:sldId id="731" r:id="rId3"/>
    <p:sldId id="732" r:id="rId4"/>
    <p:sldId id="728" r:id="rId5"/>
    <p:sldId id="729" r:id="rId6"/>
    <p:sldId id="730" r:id="rId7"/>
    <p:sldId id="653" r:id="rId8"/>
    <p:sldId id="622" r:id="rId9"/>
    <p:sldId id="722" r:id="rId10"/>
    <p:sldId id="579" r:id="rId11"/>
    <p:sldId id="430" r:id="rId12"/>
    <p:sldId id="601" r:id="rId13"/>
    <p:sldId id="625" r:id="rId14"/>
    <p:sldId id="717" r:id="rId15"/>
    <p:sldId id="635" r:id="rId16"/>
    <p:sldId id="654" r:id="rId17"/>
    <p:sldId id="677" r:id="rId18"/>
    <p:sldId id="441" r:id="rId19"/>
    <p:sldId id="655" r:id="rId20"/>
    <p:sldId id="503" r:id="rId21"/>
    <p:sldId id="505" r:id="rId22"/>
    <p:sldId id="507" r:id="rId23"/>
    <p:sldId id="508" r:id="rId24"/>
    <p:sldId id="509" r:id="rId25"/>
    <p:sldId id="510" r:id="rId26"/>
    <p:sldId id="511" r:id="rId27"/>
    <p:sldId id="512" r:id="rId28"/>
    <p:sldId id="513" r:id="rId29"/>
    <p:sldId id="514" r:id="rId30"/>
    <p:sldId id="515" r:id="rId31"/>
    <p:sldId id="516" r:id="rId32"/>
    <p:sldId id="678" r:id="rId33"/>
    <p:sldId id="679" r:id="rId34"/>
    <p:sldId id="680" r:id="rId35"/>
    <p:sldId id="681" r:id="rId36"/>
    <p:sldId id="683" r:id="rId37"/>
    <p:sldId id="723" r:id="rId38"/>
    <p:sldId id="718" r:id="rId39"/>
    <p:sldId id="641" r:id="rId40"/>
    <p:sldId id="707" r:id="rId41"/>
    <p:sldId id="697" r:id="rId42"/>
    <p:sldId id="643" r:id="rId43"/>
    <p:sldId id="534" r:id="rId44"/>
    <p:sldId id="644" r:id="rId45"/>
    <p:sldId id="724" r:id="rId46"/>
    <p:sldId id="708" r:id="rId47"/>
    <p:sldId id="709" r:id="rId48"/>
    <p:sldId id="711" r:id="rId49"/>
    <p:sldId id="713" r:id="rId50"/>
    <p:sldId id="590" r:id="rId51"/>
    <p:sldId id="598" r:id="rId52"/>
    <p:sldId id="585" r:id="rId53"/>
    <p:sldId id="716" r:id="rId54"/>
    <p:sldId id="715" r:id="rId55"/>
    <p:sldId id="719" r:id="rId56"/>
    <p:sldId id="714" r:id="rId57"/>
    <p:sldId id="727" r:id="rId58"/>
    <p:sldId id="467" r:id="rId59"/>
    <p:sldId id="468" r:id="rId60"/>
    <p:sldId id="470" r:id="rId61"/>
    <p:sldId id="488" r:id="rId62"/>
    <p:sldId id="490" r:id="rId63"/>
    <p:sldId id="491" r:id="rId64"/>
    <p:sldId id="725" r:id="rId65"/>
    <p:sldId id="726" r:id="rId66"/>
    <p:sldId id="720" r:id="rId67"/>
  </p:sldIdLst>
  <p:sldSz cx="12192000" cy="6858000"/>
  <p:notesSz cx="6797675" cy="992663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B9B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22999" autoAdjust="0"/>
    <p:restoredTop sz="83855" autoAdjust="0"/>
  </p:normalViewPr>
  <p:slideViewPr>
    <p:cSldViewPr snapToGrid="0" snapToObjects="1">
      <p:cViewPr>
        <p:scale>
          <a:sx n="50" d="100"/>
          <a:sy n="50" d="100"/>
        </p:scale>
        <p:origin x="1170" y="30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776666A-ADD7-744A-8DB9-1278FEE2B2D9}" type="doc">
      <dgm:prSet loTypeId="urn:microsoft.com/office/officeart/2005/8/layout/process1" loCatId="" qsTypeId="urn:microsoft.com/office/officeart/2005/8/quickstyle/simple4" qsCatId="simple" csTypeId="urn:microsoft.com/office/officeart/2005/8/colors/accent1_2" csCatId="accent1" phldr="1"/>
      <dgm:spPr/>
    </dgm:pt>
    <dgm:pt modelId="{6ACDC245-922D-954F-A81F-0176A7DEFB1B}">
      <dgm:prSet phldrT="[Text]">
        <dgm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>
              <a:solidFill>
                <a:schemeClr val="bg1"/>
              </a:solidFill>
            </a:rPr>
            <a:t>Clonal Amplification</a:t>
          </a:r>
          <a:endParaRPr lang="en-US" dirty="0">
            <a:solidFill>
              <a:schemeClr val="bg1"/>
            </a:solidFill>
          </a:endParaRPr>
        </a:p>
      </dgm:t>
    </dgm:pt>
    <dgm:pt modelId="{59803E72-E3F3-2147-92ED-2BEAF73AE191}" type="parTrans" cxnId="{2DE82298-C076-8342-8E87-F3E4E33DE963}">
      <dgm:prSet/>
      <dgm:spPr/>
      <dgm:t>
        <a:bodyPr/>
        <a:lstStyle/>
        <a:p>
          <a:endParaRPr lang="en-US"/>
        </a:p>
      </dgm:t>
    </dgm:pt>
    <dgm:pt modelId="{307991DC-AD68-C848-AAFF-4D2BAED95004}" type="sibTrans" cxnId="{2DE82298-C076-8342-8E87-F3E4E33DE963}">
      <dgm:prSet/>
      <dgm:spPr/>
      <dgm:t>
        <a:bodyPr/>
        <a:lstStyle/>
        <a:p>
          <a:endParaRPr lang="en-US"/>
        </a:p>
      </dgm:t>
    </dgm:pt>
    <dgm:pt modelId="{5E35B8EB-5265-A142-8222-2B171A45A127}">
      <dgm:prSet phldrT="[Text]">
        <dgm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>
              <a:solidFill>
                <a:schemeClr val="bg1">
                  <a:lumMod val="75000"/>
                </a:schemeClr>
              </a:solidFill>
            </a:rPr>
            <a:t>Parallel sequencing</a:t>
          </a:r>
          <a:endParaRPr lang="en-US" dirty="0">
            <a:solidFill>
              <a:schemeClr val="bg1">
                <a:lumMod val="75000"/>
              </a:schemeClr>
            </a:solidFill>
          </a:endParaRPr>
        </a:p>
      </dgm:t>
    </dgm:pt>
    <dgm:pt modelId="{70A5FBD8-A761-FD41-AF3F-E0AAE3ED885C}" type="parTrans" cxnId="{E5DF28C1-DD59-3E46-9915-7720167D71F0}">
      <dgm:prSet/>
      <dgm:spPr/>
      <dgm:t>
        <a:bodyPr/>
        <a:lstStyle/>
        <a:p>
          <a:endParaRPr lang="en-US"/>
        </a:p>
      </dgm:t>
    </dgm:pt>
    <dgm:pt modelId="{18D610E9-9856-D248-A713-3E1E3BA5AC9C}" type="sibTrans" cxnId="{E5DF28C1-DD59-3E46-9915-7720167D71F0}">
      <dgm:prSet/>
      <dgm:spPr/>
      <dgm:t>
        <a:bodyPr/>
        <a:lstStyle/>
        <a:p>
          <a:endParaRPr lang="en-US"/>
        </a:p>
      </dgm:t>
    </dgm:pt>
    <dgm:pt modelId="{C17F919B-59BA-DE44-8158-D4F1AED0294E}">
      <dgm:prSet phldrT="[Text]">
        <dgm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>
              <a:solidFill>
                <a:schemeClr val="bg1">
                  <a:lumMod val="75000"/>
                </a:schemeClr>
              </a:solidFill>
            </a:rPr>
            <a:t>Sample prep</a:t>
          </a:r>
          <a:endParaRPr lang="en-US" dirty="0">
            <a:solidFill>
              <a:schemeClr val="bg1">
                <a:lumMod val="75000"/>
              </a:schemeClr>
            </a:solidFill>
          </a:endParaRPr>
        </a:p>
      </dgm:t>
    </dgm:pt>
    <dgm:pt modelId="{4DD407A9-A042-C641-85B9-BD904157B65D}" type="parTrans" cxnId="{0553B818-763B-9A41-A140-8D34F8403071}">
      <dgm:prSet/>
      <dgm:spPr/>
      <dgm:t>
        <a:bodyPr/>
        <a:lstStyle/>
        <a:p>
          <a:endParaRPr lang="en-US"/>
        </a:p>
      </dgm:t>
    </dgm:pt>
    <dgm:pt modelId="{6C2BB520-D2EE-6E49-B449-E1B9FAE06EE3}" type="sibTrans" cxnId="{0553B818-763B-9A41-A140-8D34F8403071}">
      <dgm:prSet/>
      <dgm:spPr/>
      <dgm:t>
        <a:bodyPr/>
        <a:lstStyle/>
        <a:p>
          <a:endParaRPr lang="en-US"/>
        </a:p>
      </dgm:t>
    </dgm:pt>
    <dgm:pt modelId="{E134096F-7640-F041-B118-73CB971B694C}" type="pres">
      <dgm:prSet presAssocID="{0776666A-ADD7-744A-8DB9-1278FEE2B2D9}" presName="Name0" presStyleCnt="0">
        <dgm:presLayoutVars>
          <dgm:dir/>
          <dgm:resizeHandles val="exact"/>
        </dgm:presLayoutVars>
      </dgm:prSet>
      <dgm:spPr/>
    </dgm:pt>
    <dgm:pt modelId="{D5EC7563-4BB7-954E-8865-9D8FF834D0A9}" type="pres">
      <dgm:prSet presAssocID="{C17F919B-59BA-DE44-8158-D4F1AED0294E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E292332-1FDE-8643-B7D3-466C6BF33250}" type="pres">
      <dgm:prSet presAssocID="{6C2BB520-D2EE-6E49-B449-E1B9FAE06EE3}" presName="sibTrans" presStyleLbl="sibTrans2D1" presStyleIdx="0" presStyleCnt="2"/>
      <dgm:spPr/>
      <dgm:t>
        <a:bodyPr/>
        <a:lstStyle/>
        <a:p>
          <a:endParaRPr lang="nl-BE"/>
        </a:p>
      </dgm:t>
    </dgm:pt>
    <dgm:pt modelId="{27AC6237-CA41-764D-AC96-A89421103142}" type="pres">
      <dgm:prSet presAssocID="{6C2BB520-D2EE-6E49-B449-E1B9FAE06EE3}" presName="connectorText" presStyleLbl="sibTrans2D1" presStyleIdx="0" presStyleCnt="2"/>
      <dgm:spPr/>
      <dgm:t>
        <a:bodyPr/>
        <a:lstStyle/>
        <a:p>
          <a:endParaRPr lang="nl-BE"/>
        </a:p>
      </dgm:t>
    </dgm:pt>
    <dgm:pt modelId="{DBADFAD2-02E8-7E4F-B903-1171E6D13FFE}" type="pres">
      <dgm:prSet presAssocID="{6ACDC245-922D-954F-A81F-0176A7DEFB1B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267A58D-0724-A742-9065-67DB9D31AE9E}" type="pres">
      <dgm:prSet presAssocID="{307991DC-AD68-C848-AAFF-4D2BAED95004}" presName="sibTrans" presStyleLbl="sibTrans2D1" presStyleIdx="1" presStyleCnt="2"/>
      <dgm:spPr/>
      <dgm:t>
        <a:bodyPr/>
        <a:lstStyle/>
        <a:p>
          <a:endParaRPr lang="nl-BE"/>
        </a:p>
      </dgm:t>
    </dgm:pt>
    <dgm:pt modelId="{DB293047-E683-2F4F-8261-30F205FB1F93}" type="pres">
      <dgm:prSet presAssocID="{307991DC-AD68-C848-AAFF-4D2BAED95004}" presName="connectorText" presStyleLbl="sibTrans2D1" presStyleIdx="1" presStyleCnt="2"/>
      <dgm:spPr/>
      <dgm:t>
        <a:bodyPr/>
        <a:lstStyle/>
        <a:p>
          <a:endParaRPr lang="nl-BE"/>
        </a:p>
      </dgm:t>
    </dgm:pt>
    <dgm:pt modelId="{7656439E-56E0-2746-8A0E-0FF898CA2C41}" type="pres">
      <dgm:prSet presAssocID="{5E35B8EB-5265-A142-8222-2B171A45A127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31EDB86-A21C-604F-AFCE-F7EE4BBAE517}" type="presOf" srcId="{C17F919B-59BA-DE44-8158-D4F1AED0294E}" destId="{D5EC7563-4BB7-954E-8865-9D8FF834D0A9}" srcOrd="0" destOrd="0" presId="urn:microsoft.com/office/officeart/2005/8/layout/process1"/>
    <dgm:cxn modelId="{0553B818-763B-9A41-A140-8D34F8403071}" srcId="{0776666A-ADD7-744A-8DB9-1278FEE2B2D9}" destId="{C17F919B-59BA-DE44-8158-D4F1AED0294E}" srcOrd="0" destOrd="0" parTransId="{4DD407A9-A042-C641-85B9-BD904157B65D}" sibTransId="{6C2BB520-D2EE-6E49-B449-E1B9FAE06EE3}"/>
    <dgm:cxn modelId="{EAAF76F0-E4AE-E649-AF45-5E7D8F2F4A9A}" type="presOf" srcId="{6C2BB520-D2EE-6E49-B449-E1B9FAE06EE3}" destId="{27AC6237-CA41-764D-AC96-A89421103142}" srcOrd="1" destOrd="0" presId="urn:microsoft.com/office/officeart/2005/8/layout/process1"/>
    <dgm:cxn modelId="{4F8325D0-C1F5-164E-939E-D0BE5C26D4A5}" type="presOf" srcId="{307991DC-AD68-C848-AAFF-4D2BAED95004}" destId="{2267A58D-0724-A742-9065-67DB9D31AE9E}" srcOrd="0" destOrd="0" presId="urn:microsoft.com/office/officeart/2005/8/layout/process1"/>
    <dgm:cxn modelId="{FE78ABD0-17C1-9845-8886-506B0C6E4DE5}" type="presOf" srcId="{6ACDC245-922D-954F-A81F-0176A7DEFB1B}" destId="{DBADFAD2-02E8-7E4F-B903-1171E6D13FFE}" srcOrd="0" destOrd="0" presId="urn:microsoft.com/office/officeart/2005/8/layout/process1"/>
    <dgm:cxn modelId="{2DE82298-C076-8342-8E87-F3E4E33DE963}" srcId="{0776666A-ADD7-744A-8DB9-1278FEE2B2D9}" destId="{6ACDC245-922D-954F-A81F-0176A7DEFB1B}" srcOrd="1" destOrd="0" parTransId="{59803E72-E3F3-2147-92ED-2BEAF73AE191}" sibTransId="{307991DC-AD68-C848-AAFF-4D2BAED95004}"/>
    <dgm:cxn modelId="{BD3CDFAC-CB1D-604A-A365-FC0189E91E00}" type="presOf" srcId="{5E35B8EB-5265-A142-8222-2B171A45A127}" destId="{7656439E-56E0-2746-8A0E-0FF898CA2C41}" srcOrd="0" destOrd="0" presId="urn:microsoft.com/office/officeart/2005/8/layout/process1"/>
    <dgm:cxn modelId="{AB055D2B-2D19-004B-B241-8F473C3E621A}" type="presOf" srcId="{307991DC-AD68-C848-AAFF-4D2BAED95004}" destId="{DB293047-E683-2F4F-8261-30F205FB1F93}" srcOrd="1" destOrd="0" presId="urn:microsoft.com/office/officeart/2005/8/layout/process1"/>
    <dgm:cxn modelId="{2815D3BA-1BD7-5F48-8EE1-A4409DC81E6B}" type="presOf" srcId="{0776666A-ADD7-744A-8DB9-1278FEE2B2D9}" destId="{E134096F-7640-F041-B118-73CB971B694C}" srcOrd="0" destOrd="0" presId="urn:microsoft.com/office/officeart/2005/8/layout/process1"/>
    <dgm:cxn modelId="{F882E59A-550C-014F-9C2C-44E578B007F0}" type="presOf" srcId="{6C2BB520-D2EE-6E49-B449-E1B9FAE06EE3}" destId="{0E292332-1FDE-8643-B7D3-466C6BF33250}" srcOrd="0" destOrd="0" presId="urn:microsoft.com/office/officeart/2005/8/layout/process1"/>
    <dgm:cxn modelId="{E5DF28C1-DD59-3E46-9915-7720167D71F0}" srcId="{0776666A-ADD7-744A-8DB9-1278FEE2B2D9}" destId="{5E35B8EB-5265-A142-8222-2B171A45A127}" srcOrd="2" destOrd="0" parTransId="{70A5FBD8-A761-FD41-AF3F-E0AAE3ED885C}" sibTransId="{18D610E9-9856-D248-A713-3E1E3BA5AC9C}"/>
    <dgm:cxn modelId="{6795173E-BEC3-694F-A443-37BA48C52F7C}" type="presParOf" srcId="{E134096F-7640-F041-B118-73CB971B694C}" destId="{D5EC7563-4BB7-954E-8865-9D8FF834D0A9}" srcOrd="0" destOrd="0" presId="urn:microsoft.com/office/officeart/2005/8/layout/process1"/>
    <dgm:cxn modelId="{CA282B32-D869-C240-A14F-D48FDBF98749}" type="presParOf" srcId="{E134096F-7640-F041-B118-73CB971B694C}" destId="{0E292332-1FDE-8643-B7D3-466C6BF33250}" srcOrd="1" destOrd="0" presId="urn:microsoft.com/office/officeart/2005/8/layout/process1"/>
    <dgm:cxn modelId="{CD1DC30C-492F-4040-93BB-9920DF05274B}" type="presParOf" srcId="{0E292332-1FDE-8643-B7D3-466C6BF33250}" destId="{27AC6237-CA41-764D-AC96-A89421103142}" srcOrd="0" destOrd="0" presId="urn:microsoft.com/office/officeart/2005/8/layout/process1"/>
    <dgm:cxn modelId="{BFEF5C67-A01F-334B-80A1-3C08D76A5F82}" type="presParOf" srcId="{E134096F-7640-F041-B118-73CB971B694C}" destId="{DBADFAD2-02E8-7E4F-B903-1171E6D13FFE}" srcOrd="2" destOrd="0" presId="urn:microsoft.com/office/officeart/2005/8/layout/process1"/>
    <dgm:cxn modelId="{F522D210-2BC5-2643-B17D-562EB7CCFE57}" type="presParOf" srcId="{E134096F-7640-F041-B118-73CB971B694C}" destId="{2267A58D-0724-A742-9065-67DB9D31AE9E}" srcOrd="3" destOrd="0" presId="urn:microsoft.com/office/officeart/2005/8/layout/process1"/>
    <dgm:cxn modelId="{69EF4E36-F808-284F-9302-4B3C588BC7D5}" type="presParOf" srcId="{2267A58D-0724-A742-9065-67DB9D31AE9E}" destId="{DB293047-E683-2F4F-8261-30F205FB1F93}" srcOrd="0" destOrd="0" presId="urn:microsoft.com/office/officeart/2005/8/layout/process1"/>
    <dgm:cxn modelId="{168EACEA-37B0-E64F-8124-1EAE23E398D9}" type="presParOf" srcId="{E134096F-7640-F041-B118-73CB971B694C}" destId="{7656439E-56E0-2746-8A0E-0FF898CA2C41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0776666A-ADD7-744A-8DB9-1278FEE2B2D9}" type="doc">
      <dgm:prSet loTypeId="urn:microsoft.com/office/officeart/2005/8/layout/process1" loCatId="" qsTypeId="urn:microsoft.com/office/officeart/2005/8/quickstyle/simple4" qsCatId="simple" csTypeId="urn:microsoft.com/office/officeart/2005/8/colors/accent1_2" csCatId="accent1" phldr="1"/>
      <dgm:spPr/>
    </dgm:pt>
    <dgm:pt modelId="{6ACDC245-922D-954F-A81F-0176A7DEFB1B}">
      <dgm:prSet phldrT="[Text]">
        <dgm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>
              <a:solidFill>
                <a:schemeClr val="bg1"/>
              </a:solidFill>
            </a:rPr>
            <a:t>Clonal Amplification</a:t>
          </a:r>
          <a:endParaRPr lang="en-US" dirty="0">
            <a:solidFill>
              <a:schemeClr val="bg1"/>
            </a:solidFill>
          </a:endParaRPr>
        </a:p>
      </dgm:t>
    </dgm:pt>
    <dgm:pt modelId="{59803E72-E3F3-2147-92ED-2BEAF73AE191}" type="parTrans" cxnId="{2DE82298-C076-8342-8E87-F3E4E33DE963}">
      <dgm:prSet/>
      <dgm:spPr/>
      <dgm:t>
        <a:bodyPr/>
        <a:lstStyle/>
        <a:p>
          <a:endParaRPr lang="en-US"/>
        </a:p>
      </dgm:t>
    </dgm:pt>
    <dgm:pt modelId="{307991DC-AD68-C848-AAFF-4D2BAED95004}" type="sibTrans" cxnId="{2DE82298-C076-8342-8E87-F3E4E33DE963}">
      <dgm:prSet/>
      <dgm:spPr/>
      <dgm:t>
        <a:bodyPr/>
        <a:lstStyle/>
        <a:p>
          <a:endParaRPr lang="en-US"/>
        </a:p>
      </dgm:t>
    </dgm:pt>
    <dgm:pt modelId="{5E35B8EB-5265-A142-8222-2B171A45A127}">
      <dgm:prSet phldrT="[Text]">
        <dgm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>
              <a:solidFill>
                <a:schemeClr val="bg1">
                  <a:lumMod val="75000"/>
                </a:schemeClr>
              </a:solidFill>
            </a:rPr>
            <a:t>Parallel sequencing</a:t>
          </a:r>
          <a:endParaRPr lang="en-US" dirty="0">
            <a:solidFill>
              <a:schemeClr val="bg1">
                <a:lumMod val="75000"/>
              </a:schemeClr>
            </a:solidFill>
          </a:endParaRPr>
        </a:p>
      </dgm:t>
    </dgm:pt>
    <dgm:pt modelId="{70A5FBD8-A761-FD41-AF3F-E0AAE3ED885C}" type="parTrans" cxnId="{E5DF28C1-DD59-3E46-9915-7720167D71F0}">
      <dgm:prSet/>
      <dgm:spPr/>
      <dgm:t>
        <a:bodyPr/>
        <a:lstStyle/>
        <a:p>
          <a:endParaRPr lang="en-US"/>
        </a:p>
      </dgm:t>
    </dgm:pt>
    <dgm:pt modelId="{18D610E9-9856-D248-A713-3E1E3BA5AC9C}" type="sibTrans" cxnId="{E5DF28C1-DD59-3E46-9915-7720167D71F0}">
      <dgm:prSet/>
      <dgm:spPr/>
      <dgm:t>
        <a:bodyPr/>
        <a:lstStyle/>
        <a:p>
          <a:endParaRPr lang="en-US"/>
        </a:p>
      </dgm:t>
    </dgm:pt>
    <dgm:pt modelId="{C17F919B-59BA-DE44-8158-D4F1AED0294E}">
      <dgm:prSet phldrT="[Text]">
        <dgm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>
              <a:solidFill>
                <a:schemeClr val="bg1">
                  <a:lumMod val="75000"/>
                </a:schemeClr>
              </a:solidFill>
            </a:rPr>
            <a:t>Sample prep</a:t>
          </a:r>
          <a:endParaRPr lang="en-US" dirty="0">
            <a:solidFill>
              <a:schemeClr val="bg1">
                <a:lumMod val="75000"/>
              </a:schemeClr>
            </a:solidFill>
          </a:endParaRPr>
        </a:p>
      </dgm:t>
    </dgm:pt>
    <dgm:pt modelId="{4DD407A9-A042-C641-85B9-BD904157B65D}" type="parTrans" cxnId="{0553B818-763B-9A41-A140-8D34F8403071}">
      <dgm:prSet/>
      <dgm:spPr/>
      <dgm:t>
        <a:bodyPr/>
        <a:lstStyle/>
        <a:p>
          <a:endParaRPr lang="en-US"/>
        </a:p>
      </dgm:t>
    </dgm:pt>
    <dgm:pt modelId="{6C2BB520-D2EE-6E49-B449-E1B9FAE06EE3}" type="sibTrans" cxnId="{0553B818-763B-9A41-A140-8D34F8403071}">
      <dgm:prSet/>
      <dgm:spPr/>
      <dgm:t>
        <a:bodyPr/>
        <a:lstStyle/>
        <a:p>
          <a:endParaRPr lang="en-US"/>
        </a:p>
      </dgm:t>
    </dgm:pt>
    <dgm:pt modelId="{E134096F-7640-F041-B118-73CB971B694C}" type="pres">
      <dgm:prSet presAssocID="{0776666A-ADD7-744A-8DB9-1278FEE2B2D9}" presName="Name0" presStyleCnt="0">
        <dgm:presLayoutVars>
          <dgm:dir/>
          <dgm:resizeHandles val="exact"/>
        </dgm:presLayoutVars>
      </dgm:prSet>
      <dgm:spPr/>
    </dgm:pt>
    <dgm:pt modelId="{D5EC7563-4BB7-954E-8865-9D8FF834D0A9}" type="pres">
      <dgm:prSet presAssocID="{C17F919B-59BA-DE44-8158-D4F1AED0294E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E292332-1FDE-8643-B7D3-466C6BF33250}" type="pres">
      <dgm:prSet presAssocID="{6C2BB520-D2EE-6E49-B449-E1B9FAE06EE3}" presName="sibTrans" presStyleLbl="sibTrans2D1" presStyleIdx="0" presStyleCnt="2"/>
      <dgm:spPr/>
      <dgm:t>
        <a:bodyPr/>
        <a:lstStyle/>
        <a:p>
          <a:endParaRPr lang="nl-BE"/>
        </a:p>
      </dgm:t>
    </dgm:pt>
    <dgm:pt modelId="{27AC6237-CA41-764D-AC96-A89421103142}" type="pres">
      <dgm:prSet presAssocID="{6C2BB520-D2EE-6E49-B449-E1B9FAE06EE3}" presName="connectorText" presStyleLbl="sibTrans2D1" presStyleIdx="0" presStyleCnt="2"/>
      <dgm:spPr/>
      <dgm:t>
        <a:bodyPr/>
        <a:lstStyle/>
        <a:p>
          <a:endParaRPr lang="nl-BE"/>
        </a:p>
      </dgm:t>
    </dgm:pt>
    <dgm:pt modelId="{DBADFAD2-02E8-7E4F-B903-1171E6D13FFE}" type="pres">
      <dgm:prSet presAssocID="{6ACDC245-922D-954F-A81F-0176A7DEFB1B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267A58D-0724-A742-9065-67DB9D31AE9E}" type="pres">
      <dgm:prSet presAssocID="{307991DC-AD68-C848-AAFF-4D2BAED95004}" presName="sibTrans" presStyleLbl="sibTrans2D1" presStyleIdx="1" presStyleCnt="2"/>
      <dgm:spPr/>
      <dgm:t>
        <a:bodyPr/>
        <a:lstStyle/>
        <a:p>
          <a:endParaRPr lang="nl-BE"/>
        </a:p>
      </dgm:t>
    </dgm:pt>
    <dgm:pt modelId="{DB293047-E683-2F4F-8261-30F205FB1F93}" type="pres">
      <dgm:prSet presAssocID="{307991DC-AD68-C848-AAFF-4D2BAED95004}" presName="connectorText" presStyleLbl="sibTrans2D1" presStyleIdx="1" presStyleCnt="2"/>
      <dgm:spPr/>
      <dgm:t>
        <a:bodyPr/>
        <a:lstStyle/>
        <a:p>
          <a:endParaRPr lang="nl-BE"/>
        </a:p>
      </dgm:t>
    </dgm:pt>
    <dgm:pt modelId="{7656439E-56E0-2746-8A0E-0FF898CA2C41}" type="pres">
      <dgm:prSet presAssocID="{5E35B8EB-5265-A142-8222-2B171A45A127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9C5E9A4-4236-E049-8E8E-B928B609F473}" type="presOf" srcId="{5E35B8EB-5265-A142-8222-2B171A45A127}" destId="{7656439E-56E0-2746-8A0E-0FF898CA2C41}" srcOrd="0" destOrd="0" presId="urn:microsoft.com/office/officeart/2005/8/layout/process1"/>
    <dgm:cxn modelId="{0553B818-763B-9A41-A140-8D34F8403071}" srcId="{0776666A-ADD7-744A-8DB9-1278FEE2B2D9}" destId="{C17F919B-59BA-DE44-8158-D4F1AED0294E}" srcOrd="0" destOrd="0" parTransId="{4DD407A9-A042-C641-85B9-BD904157B65D}" sibTransId="{6C2BB520-D2EE-6E49-B449-E1B9FAE06EE3}"/>
    <dgm:cxn modelId="{DE2084BC-126D-BE4D-8E17-70D9F4733CC2}" type="presOf" srcId="{C17F919B-59BA-DE44-8158-D4F1AED0294E}" destId="{D5EC7563-4BB7-954E-8865-9D8FF834D0A9}" srcOrd="0" destOrd="0" presId="urn:microsoft.com/office/officeart/2005/8/layout/process1"/>
    <dgm:cxn modelId="{2DE82298-C076-8342-8E87-F3E4E33DE963}" srcId="{0776666A-ADD7-744A-8DB9-1278FEE2B2D9}" destId="{6ACDC245-922D-954F-A81F-0176A7DEFB1B}" srcOrd="1" destOrd="0" parTransId="{59803E72-E3F3-2147-92ED-2BEAF73AE191}" sibTransId="{307991DC-AD68-C848-AAFF-4D2BAED95004}"/>
    <dgm:cxn modelId="{FE80AFCD-2997-F74B-8D3D-90AB1865777A}" type="presOf" srcId="{6C2BB520-D2EE-6E49-B449-E1B9FAE06EE3}" destId="{27AC6237-CA41-764D-AC96-A89421103142}" srcOrd="1" destOrd="0" presId="urn:microsoft.com/office/officeart/2005/8/layout/process1"/>
    <dgm:cxn modelId="{211FF4CC-C1BD-9745-AFB5-2529689DF78D}" type="presOf" srcId="{6C2BB520-D2EE-6E49-B449-E1B9FAE06EE3}" destId="{0E292332-1FDE-8643-B7D3-466C6BF33250}" srcOrd="0" destOrd="0" presId="urn:microsoft.com/office/officeart/2005/8/layout/process1"/>
    <dgm:cxn modelId="{CA1ED1F1-1274-2B4E-9C1E-4693DD17DB14}" type="presOf" srcId="{307991DC-AD68-C848-AAFF-4D2BAED95004}" destId="{DB293047-E683-2F4F-8261-30F205FB1F93}" srcOrd="1" destOrd="0" presId="urn:microsoft.com/office/officeart/2005/8/layout/process1"/>
    <dgm:cxn modelId="{632870EF-553F-DC4E-9E6B-49EF61338177}" type="presOf" srcId="{0776666A-ADD7-744A-8DB9-1278FEE2B2D9}" destId="{E134096F-7640-F041-B118-73CB971B694C}" srcOrd="0" destOrd="0" presId="urn:microsoft.com/office/officeart/2005/8/layout/process1"/>
    <dgm:cxn modelId="{EACDA889-4BF3-D440-BAF3-F1366DB521CC}" type="presOf" srcId="{6ACDC245-922D-954F-A81F-0176A7DEFB1B}" destId="{DBADFAD2-02E8-7E4F-B903-1171E6D13FFE}" srcOrd="0" destOrd="0" presId="urn:microsoft.com/office/officeart/2005/8/layout/process1"/>
    <dgm:cxn modelId="{7AA0317C-F460-6547-AA43-B9613C089DBF}" type="presOf" srcId="{307991DC-AD68-C848-AAFF-4D2BAED95004}" destId="{2267A58D-0724-A742-9065-67DB9D31AE9E}" srcOrd="0" destOrd="0" presId="urn:microsoft.com/office/officeart/2005/8/layout/process1"/>
    <dgm:cxn modelId="{E5DF28C1-DD59-3E46-9915-7720167D71F0}" srcId="{0776666A-ADD7-744A-8DB9-1278FEE2B2D9}" destId="{5E35B8EB-5265-A142-8222-2B171A45A127}" srcOrd="2" destOrd="0" parTransId="{70A5FBD8-A761-FD41-AF3F-E0AAE3ED885C}" sibTransId="{18D610E9-9856-D248-A713-3E1E3BA5AC9C}"/>
    <dgm:cxn modelId="{220DB57B-613C-6345-9144-CCBDD9CD5387}" type="presParOf" srcId="{E134096F-7640-F041-B118-73CB971B694C}" destId="{D5EC7563-4BB7-954E-8865-9D8FF834D0A9}" srcOrd="0" destOrd="0" presId="urn:microsoft.com/office/officeart/2005/8/layout/process1"/>
    <dgm:cxn modelId="{620E67B3-E654-934B-A660-9022D1E7325D}" type="presParOf" srcId="{E134096F-7640-F041-B118-73CB971B694C}" destId="{0E292332-1FDE-8643-B7D3-466C6BF33250}" srcOrd="1" destOrd="0" presId="urn:microsoft.com/office/officeart/2005/8/layout/process1"/>
    <dgm:cxn modelId="{2231DF22-E3C4-464F-999D-207778E5284D}" type="presParOf" srcId="{0E292332-1FDE-8643-B7D3-466C6BF33250}" destId="{27AC6237-CA41-764D-AC96-A89421103142}" srcOrd="0" destOrd="0" presId="urn:microsoft.com/office/officeart/2005/8/layout/process1"/>
    <dgm:cxn modelId="{DA65F7C3-2B39-3C4D-BC58-A25D33C71F5D}" type="presParOf" srcId="{E134096F-7640-F041-B118-73CB971B694C}" destId="{DBADFAD2-02E8-7E4F-B903-1171E6D13FFE}" srcOrd="2" destOrd="0" presId="urn:microsoft.com/office/officeart/2005/8/layout/process1"/>
    <dgm:cxn modelId="{138B29BD-EAA9-9D45-B660-E2FACAE5B5C4}" type="presParOf" srcId="{E134096F-7640-F041-B118-73CB971B694C}" destId="{2267A58D-0724-A742-9065-67DB9D31AE9E}" srcOrd="3" destOrd="0" presId="urn:microsoft.com/office/officeart/2005/8/layout/process1"/>
    <dgm:cxn modelId="{0D78A9DE-6E5F-354C-95A8-D68C65C6073A}" type="presParOf" srcId="{2267A58D-0724-A742-9065-67DB9D31AE9E}" destId="{DB293047-E683-2F4F-8261-30F205FB1F93}" srcOrd="0" destOrd="0" presId="urn:microsoft.com/office/officeart/2005/8/layout/process1"/>
    <dgm:cxn modelId="{94F51758-5E95-8C4A-B579-77BE8FE72C1B}" type="presParOf" srcId="{E134096F-7640-F041-B118-73CB971B694C}" destId="{7656439E-56E0-2746-8A0E-0FF898CA2C41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0776666A-ADD7-744A-8DB9-1278FEE2B2D9}" type="doc">
      <dgm:prSet loTypeId="urn:microsoft.com/office/officeart/2005/8/layout/process1" loCatId="" qsTypeId="urn:microsoft.com/office/officeart/2005/8/quickstyle/simple4" qsCatId="simple" csTypeId="urn:microsoft.com/office/officeart/2005/8/colors/accent1_2" csCatId="accent1" phldr="1"/>
      <dgm:spPr/>
    </dgm:pt>
    <dgm:pt modelId="{6ACDC245-922D-954F-A81F-0176A7DEFB1B}">
      <dgm:prSet phldrT="[Text]">
        <dgm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>
              <a:solidFill>
                <a:schemeClr val="bg1"/>
              </a:solidFill>
            </a:rPr>
            <a:t>Clonal Amplification</a:t>
          </a:r>
          <a:endParaRPr lang="en-US" dirty="0">
            <a:solidFill>
              <a:schemeClr val="bg1"/>
            </a:solidFill>
          </a:endParaRPr>
        </a:p>
      </dgm:t>
    </dgm:pt>
    <dgm:pt modelId="{59803E72-E3F3-2147-92ED-2BEAF73AE191}" type="parTrans" cxnId="{2DE82298-C076-8342-8E87-F3E4E33DE963}">
      <dgm:prSet/>
      <dgm:spPr/>
      <dgm:t>
        <a:bodyPr/>
        <a:lstStyle/>
        <a:p>
          <a:endParaRPr lang="en-US"/>
        </a:p>
      </dgm:t>
    </dgm:pt>
    <dgm:pt modelId="{307991DC-AD68-C848-AAFF-4D2BAED95004}" type="sibTrans" cxnId="{2DE82298-C076-8342-8E87-F3E4E33DE963}">
      <dgm:prSet/>
      <dgm:spPr/>
      <dgm:t>
        <a:bodyPr/>
        <a:lstStyle/>
        <a:p>
          <a:endParaRPr lang="en-US"/>
        </a:p>
      </dgm:t>
    </dgm:pt>
    <dgm:pt modelId="{5E35B8EB-5265-A142-8222-2B171A45A127}">
      <dgm:prSet phldrT="[Text]">
        <dgm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>
              <a:solidFill>
                <a:schemeClr val="bg1">
                  <a:lumMod val="75000"/>
                </a:schemeClr>
              </a:solidFill>
            </a:rPr>
            <a:t>Parallel sequencing</a:t>
          </a:r>
          <a:endParaRPr lang="en-US" dirty="0">
            <a:solidFill>
              <a:schemeClr val="bg1">
                <a:lumMod val="75000"/>
              </a:schemeClr>
            </a:solidFill>
          </a:endParaRPr>
        </a:p>
      </dgm:t>
    </dgm:pt>
    <dgm:pt modelId="{70A5FBD8-A761-FD41-AF3F-E0AAE3ED885C}" type="parTrans" cxnId="{E5DF28C1-DD59-3E46-9915-7720167D71F0}">
      <dgm:prSet/>
      <dgm:spPr/>
      <dgm:t>
        <a:bodyPr/>
        <a:lstStyle/>
        <a:p>
          <a:endParaRPr lang="en-US"/>
        </a:p>
      </dgm:t>
    </dgm:pt>
    <dgm:pt modelId="{18D610E9-9856-D248-A713-3E1E3BA5AC9C}" type="sibTrans" cxnId="{E5DF28C1-DD59-3E46-9915-7720167D71F0}">
      <dgm:prSet/>
      <dgm:spPr/>
      <dgm:t>
        <a:bodyPr/>
        <a:lstStyle/>
        <a:p>
          <a:endParaRPr lang="en-US"/>
        </a:p>
      </dgm:t>
    </dgm:pt>
    <dgm:pt modelId="{C17F919B-59BA-DE44-8158-D4F1AED0294E}">
      <dgm:prSet phldrT="[Text]">
        <dgm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>
              <a:solidFill>
                <a:schemeClr val="bg1">
                  <a:lumMod val="75000"/>
                </a:schemeClr>
              </a:solidFill>
            </a:rPr>
            <a:t>Sample prep</a:t>
          </a:r>
          <a:endParaRPr lang="en-US" dirty="0">
            <a:solidFill>
              <a:schemeClr val="bg1">
                <a:lumMod val="75000"/>
              </a:schemeClr>
            </a:solidFill>
          </a:endParaRPr>
        </a:p>
      </dgm:t>
    </dgm:pt>
    <dgm:pt modelId="{4DD407A9-A042-C641-85B9-BD904157B65D}" type="parTrans" cxnId="{0553B818-763B-9A41-A140-8D34F8403071}">
      <dgm:prSet/>
      <dgm:spPr/>
      <dgm:t>
        <a:bodyPr/>
        <a:lstStyle/>
        <a:p>
          <a:endParaRPr lang="en-US"/>
        </a:p>
      </dgm:t>
    </dgm:pt>
    <dgm:pt modelId="{6C2BB520-D2EE-6E49-B449-E1B9FAE06EE3}" type="sibTrans" cxnId="{0553B818-763B-9A41-A140-8D34F8403071}">
      <dgm:prSet/>
      <dgm:spPr/>
      <dgm:t>
        <a:bodyPr/>
        <a:lstStyle/>
        <a:p>
          <a:endParaRPr lang="en-US"/>
        </a:p>
      </dgm:t>
    </dgm:pt>
    <dgm:pt modelId="{E134096F-7640-F041-B118-73CB971B694C}" type="pres">
      <dgm:prSet presAssocID="{0776666A-ADD7-744A-8DB9-1278FEE2B2D9}" presName="Name0" presStyleCnt="0">
        <dgm:presLayoutVars>
          <dgm:dir/>
          <dgm:resizeHandles val="exact"/>
        </dgm:presLayoutVars>
      </dgm:prSet>
      <dgm:spPr/>
    </dgm:pt>
    <dgm:pt modelId="{D5EC7563-4BB7-954E-8865-9D8FF834D0A9}" type="pres">
      <dgm:prSet presAssocID="{C17F919B-59BA-DE44-8158-D4F1AED0294E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E292332-1FDE-8643-B7D3-466C6BF33250}" type="pres">
      <dgm:prSet presAssocID="{6C2BB520-D2EE-6E49-B449-E1B9FAE06EE3}" presName="sibTrans" presStyleLbl="sibTrans2D1" presStyleIdx="0" presStyleCnt="2"/>
      <dgm:spPr/>
      <dgm:t>
        <a:bodyPr/>
        <a:lstStyle/>
        <a:p>
          <a:endParaRPr lang="nl-BE"/>
        </a:p>
      </dgm:t>
    </dgm:pt>
    <dgm:pt modelId="{27AC6237-CA41-764D-AC96-A89421103142}" type="pres">
      <dgm:prSet presAssocID="{6C2BB520-D2EE-6E49-B449-E1B9FAE06EE3}" presName="connectorText" presStyleLbl="sibTrans2D1" presStyleIdx="0" presStyleCnt="2"/>
      <dgm:spPr/>
      <dgm:t>
        <a:bodyPr/>
        <a:lstStyle/>
        <a:p>
          <a:endParaRPr lang="nl-BE"/>
        </a:p>
      </dgm:t>
    </dgm:pt>
    <dgm:pt modelId="{DBADFAD2-02E8-7E4F-B903-1171E6D13FFE}" type="pres">
      <dgm:prSet presAssocID="{6ACDC245-922D-954F-A81F-0176A7DEFB1B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267A58D-0724-A742-9065-67DB9D31AE9E}" type="pres">
      <dgm:prSet presAssocID="{307991DC-AD68-C848-AAFF-4D2BAED95004}" presName="sibTrans" presStyleLbl="sibTrans2D1" presStyleIdx="1" presStyleCnt="2"/>
      <dgm:spPr/>
      <dgm:t>
        <a:bodyPr/>
        <a:lstStyle/>
        <a:p>
          <a:endParaRPr lang="nl-BE"/>
        </a:p>
      </dgm:t>
    </dgm:pt>
    <dgm:pt modelId="{DB293047-E683-2F4F-8261-30F205FB1F93}" type="pres">
      <dgm:prSet presAssocID="{307991DC-AD68-C848-AAFF-4D2BAED95004}" presName="connectorText" presStyleLbl="sibTrans2D1" presStyleIdx="1" presStyleCnt="2"/>
      <dgm:spPr/>
      <dgm:t>
        <a:bodyPr/>
        <a:lstStyle/>
        <a:p>
          <a:endParaRPr lang="nl-BE"/>
        </a:p>
      </dgm:t>
    </dgm:pt>
    <dgm:pt modelId="{7656439E-56E0-2746-8A0E-0FF898CA2C41}" type="pres">
      <dgm:prSet presAssocID="{5E35B8EB-5265-A142-8222-2B171A45A127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1B59D7D-21C2-D14E-A06A-93F69F03806E}" type="presOf" srcId="{0776666A-ADD7-744A-8DB9-1278FEE2B2D9}" destId="{E134096F-7640-F041-B118-73CB971B694C}" srcOrd="0" destOrd="0" presId="urn:microsoft.com/office/officeart/2005/8/layout/process1"/>
    <dgm:cxn modelId="{0553B818-763B-9A41-A140-8D34F8403071}" srcId="{0776666A-ADD7-744A-8DB9-1278FEE2B2D9}" destId="{C17F919B-59BA-DE44-8158-D4F1AED0294E}" srcOrd="0" destOrd="0" parTransId="{4DD407A9-A042-C641-85B9-BD904157B65D}" sibTransId="{6C2BB520-D2EE-6E49-B449-E1B9FAE06EE3}"/>
    <dgm:cxn modelId="{B53801D6-EF6C-9846-AB36-285F2D736819}" type="presOf" srcId="{5E35B8EB-5265-A142-8222-2B171A45A127}" destId="{7656439E-56E0-2746-8A0E-0FF898CA2C41}" srcOrd="0" destOrd="0" presId="urn:microsoft.com/office/officeart/2005/8/layout/process1"/>
    <dgm:cxn modelId="{7AED0F48-19CE-3C4C-997B-DD06AE3A43A4}" type="presOf" srcId="{6C2BB520-D2EE-6E49-B449-E1B9FAE06EE3}" destId="{27AC6237-CA41-764D-AC96-A89421103142}" srcOrd="1" destOrd="0" presId="urn:microsoft.com/office/officeart/2005/8/layout/process1"/>
    <dgm:cxn modelId="{74F0E03C-6363-954D-91A6-964F93C59F00}" type="presOf" srcId="{6ACDC245-922D-954F-A81F-0176A7DEFB1B}" destId="{DBADFAD2-02E8-7E4F-B903-1171E6D13FFE}" srcOrd="0" destOrd="0" presId="urn:microsoft.com/office/officeart/2005/8/layout/process1"/>
    <dgm:cxn modelId="{2DE82298-C076-8342-8E87-F3E4E33DE963}" srcId="{0776666A-ADD7-744A-8DB9-1278FEE2B2D9}" destId="{6ACDC245-922D-954F-A81F-0176A7DEFB1B}" srcOrd="1" destOrd="0" parTransId="{59803E72-E3F3-2147-92ED-2BEAF73AE191}" sibTransId="{307991DC-AD68-C848-AAFF-4D2BAED95004}"/>
    <dgm:cxn modelId="{C44E5553-0302-224F-A59E-A98AE6C68B18}" type="presOf" srcId="{6C2BB520-D2EE-6E49-B449-E1B9FAE06EE3}" destId="{0E292332-1FDE-8643-B7D3-466C6BF33250}" srcOrd="0" destOrd="0" presId="urn:microsoft.com/office/officeart/2005/8/layout/process1"/>
    <dgm:cxn modelId="{1EA38FCE-4F04-DE4A-8C45-5859922CB03C}" type="presOf" srcId="{307991DC-AD68-C848-AAFF-4D2BAED95004}" destId="{2267A58D-0724-A742-9065-67DB9D31AE9E}" srcOrd="0" destOrd="0" presId="urn:microsoft.com/office/officeart/2005/8/layout/process1"/>
    <dgm:cxn modelId="{522E4C4A-BC5F-5945-BB6E-1A42B876331B}" type="presOf" srcId="{C17F919B-59BA-DE44-8158-D4F1AED0294E}" destId="{D5EC7563-4BB7-954E-8865-9D8FF834D0A9}" srcOrd="0" destOrd="0" presId="urn:microsoft.com/office/officeart/2005/8/layout/process1"/>
    <dgm:cxn modelId="{11FAAE46-7110-C646-8C13-F287BA297991}" type="presOf" srcId="{307991DC-AD68-C848-AAFF-4D2BAED95004}" destId="{DB293047-E683-2F4F-8261-30F205FB1F93}" srcOrd="1" destOrd="0" presId="urn:microsoft.com/office/officeart/2005/8/layout/process1"/>
    <dgm:cxn modelId="{E5DF28C1-DD59-3E46-9915-7720167D71F0}" srcId="{0776666A-ADD7-744A-8DB9-1278FEE2B2D9}" destId="{5E35B8EB-5265-A142-8222-2B171A45A127}" srcOrd="2" destOrd="0" parTransId="{70A5FBD8-A761-FD41-AF3F-E0AAE3ED885C}" sibTransId="{18D610E9-9856-D248-A713-3E1E3BA5AC9C}"/>
    <dgm:cxn modelId="{596E8977-D50B-D347-AF6B-0BBF0C635BDF}" type="presParOf" srcId="{E134096F-7640-F041-B118-73CB971B694C}" destId="{D5EC7563-4BB7-954E-8865-9D8FF834D0A9}" srcOrd="0" destOrd="0" presId="urn:microsoft.com/office/officeart/2005/8/layout/process1"/>
    <dgm:cxn modelId="{BB596C5C-883B-6547-92E4-0D3A1EC55ECF}" type="presParOf" srcId="{E134096F-7640-F041-B118-73CB971B694C}" destId="{0E292332-1FDE-8643-B7D3-466C6BF33250}" srcOrd="1" destOrd="0" presId="urn:microsoft.com/office/officeart/2005/8/layout/process1"/>
    <dgm:cxn modelId="{F4F61B00-ABBA-254E-8038-2DD2917584D7}" type="presParOf" srcId="{0E292332-1FDE-8643-B7D3-466C6BF33250}" destId="{27AC6237-CA41-764D-AC96-A89421103142}" srcOrd="0" destOrd="0" presId="urn:microsoft.com/office/officeart/2005/8/layout/process1"/>
    <dgm:cxn modelId="{10F2CC8C-CF1D-5544-BB35-58051BC0D607}" type="presParOf" srcId="{E134096F-7640-F041-B118-73CB971B694C}" destId="{DBADFAD2-02E8-7E4F-B903-1171E6D13FFE}" srcOrd="2" destOrd="0" presId="urn:microsoft.com/office/officeart/2005/8/layout/process1"/>
    <dgm:cxn modelId="{C0064A64-7BBC-BF48-93A1-C7B487243200}" type="presParOf" srcId="{E134096F-7640-F041-B118-73CB971B694C}" destId="{2267A58D-0724-A742-9065-67DB9D31AE9E}" srcOrd="3" destOrd="0" presId="urn:microsoft.com/office/officeart/2005/8/layout/process1"/>
    <dgm:cxn modelId="{571E5E3D-009C-C94F-847D-C844F4C7F7C5}" type="presParOf" srcId="{2267A58D-0724-A742-9065-67DB9D31AE9E}" destId="{DB293047-E683-2F4F-8261-30F205FB1F93}" srcOrd="0" destOrd="0" presId="urn:microsoft.com/office/officeart/2005/8/layout/process1"/>
    <dgm:cxn modelId="{DA1D1B23-35BC-AF4A-9F9E-821DB6890A8F}" type="presParOf" srcId="{E134096F-7640-F041-B118-73CB971B694C}" destId="{7656439E-56E0-2746-8A0E-0FF898CA2C41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0776666A-ADD7-744A-8DB9-1278FEE2B2D9}" type="doc">
      <dgm:prSet loTypeId="urn:microsoft.com/office/officeart/2005/8/layout/process1" loCatId="" qsTypeId="urn:microsoft.com/office/officeart/2005/8/quickstyle/simple4" qsCatId="simple" csTypeId="urn:microsoft.com/office/officeart/2005/8/colors/accent1_2" csCatId="accent1" phldr="1"/>
      <dgm:spPr/>
    </dgm:pt>
    <dgm:pt modelId="{6ACDC245-922D-954F-A81F-0176A7DEFB1B}">
      <dgm:prSet phldrT="[Text]">
        <dgm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>
              <a:solidFill>
                <a:schemeClr val="bg1"/>
              </a:solidFill>
            </a:rPr>
            <a:t>Clonal Amplification</a:t>
          </a:r>
          <a:endParaRPr lang="en-US" dirty="0">
            <a:solidFill>
              <a:schemeClr val="bg1"/>
            </a:solidFill>
          </a:endParaRPr>
        </a:p>
      </dgm:t>
    </dgm:pt>
    <dgm:pt modelId="{59803E72-E3F3-2147-92ED-2BEAF73AE191}" type="parTrans" cxnId="{2DE82298-C076-8342-8E87-F3E4E33DE963}">
      <dgm:prSet/>
      <dgm:spPr/>
      <dgm:t>
        <a:bodyPr/>
        <a:lstStyle/>
        <a:p>
          <a:endParaRPr lang="en-US"/>
        </a:p>
      </dgm:t>
    </dgm:pt>
    <dgm:pt modelId="{307991DC-AD68-C848-AAFF-4D2BAED95004}" type="sibTrans" cxnId="{2DE82298-C076-8342-8E87-F3E4E33DE963}">
      <dgm:prSet/>
      <dgm:spPr/>
      <dgm:t>
        <a:bodyPr/>
        <a:lstStyle/>
        <a:p>
          <a:endParaRPr lang="en-US"/>
        </a:p>
      </dgm:t>
    </dgm:pt>
    <dgm:pt modelId="{5E35B8EB-5265-A142-8222-2B171A45A127}">
      <dgm:prSet phldrT="[Text]">
        <dgm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>
              <a:solidFill>
                <a:schemeClr val="bg1">
                  <a:lumMod val="75000"/>
                </a:schemeClr>
              </a:solidFill>
            </a:rPr>
            <a:t>Parallel sequencing</a:t>
          </a:r>
          <a:endParaRPr lang="en-US" dirty="0">
            <a:solidFill>
              <a:schemeClr val="bg1">
                <a:lumMod val="75000"/>
              </a:schemeClr>
            </a:solidFill>
          </a:endParaRPr>
        </a:p>
      </dgm:t>
    </dgm:pt>
    <dgm:pt modelId="{70A5FBD8-A761-FD41-AF3F-E0AAE3ED885C}" type="parTrans" cxnId="{E5DF28C1-DD59-3E46-9915-7720167D71F0}">
      <dgm:prSet/>
      <dgm:spPr/>
      <dgm:t>
        <a:bodyPr/>
        <a:lstStyle/>
        <a:p>
          <a:endParaRPr lang="en-US"/>
        </a:p>
      </dgm:t>
    </dgm:pt>
    <dgm:pt modelId="{18D610E9-9856-D248-A713-3E1E3BA5AC9C}" type="sibTrans" cxnId="{E5DF28C1-DD59-3E46-9915-7720167D71F0}">
      <dgm:prSet/>
      <dgm:spPr/>
      <dgm:t>
        <a:bodyPr/>
        <a:lstStyle/>
        <a:p>
          <a:endParaRPr lang="en-US"/>
        </a:p>
      </dgm:t>
    </dgm:pt>
    <dgm:pt modelId="{C17F919B-59BA-DE44-8158-D4F1AED0294E}">
      <dgm:prSet phldrT="[Text]">
        <dgm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>
              <a:solidFill>
                <a:schemeClr val="bg1">
                  <a:lumMod val="75000"/>
                </a:schemeClr>
              </a:solidFill>
            </a:rPr>
            <a:t>Sample prep</a:t>
          </a:r>
          <a:endParaRPr lang="en-US" dirty="0">
            <a:solidFill>
              <a:schemeClr val="bg1">
                <a:lumMod val="75000"/>
              </a:schemeClr>
            </a:solidFill>
          </a:endParaRPr>
        </a:p>
      </dgm:t>
    </dgm:pt>
    <dgm:pt modelId="{4DD407A9-A042-C641-85B9-BD904157B65D}" type="parTrans" cxnId="{0553B818-763B-9A41-A140-8D34F8403071}">
      <dgm:prSet/>
      <dgm:spPr/>
      <dgm:t>
        <a:bodyPr/>
        <a:lstStyle/>
        <a:p>
          <a:endParaRPr lang="en-US"/>
        </a:p>
      </dgm:t>
    </dgm:pt>
    <dgm:pt modelId="{6C2BB520-D2EE-6E49-B449-E1B9FAE06EE3}" type="sibTrans" cxnId="{0553B818-763B-9A41-A140-8D34F8403071}">
      <dgm:prSet/>
      <dgm:spPr/>
      <dgm:t>
        <a:bodyPr/>
        <a:lstStyle/>
        <a:p>
          <a:endParaRPr lang="en-US"/>
        </a:p>
      </dgm:t>
    </dgm:pt>
    <dgm:pt modelId="{E134096F-7640-F041-B118-73CB971B694C}" type="pres">
      <dgm:prSet presAssocID="{0776666A-ADD7-744A-8DB9-1278FEE2B2D9}" presName="Name0" presStyleCnt="0">
        <dgm:presLayoutVars>
          <dgm:dir/>
          <dgm:resizeHandles val="exact"/>
        </dgm:presLayoutVars>
      </dgm:prSet>
      <dgm:spPr/>
    </dgm:pt>
    <dgm:pt modelId="{D5EC7563-4BB7-954E-8865-9D8FF834D0A9}" type="pres">
      <dgm:prSet presAssocID="{C17F919B-59BA-DE44-8158-D4F1AED0294E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E292332-1FDE-8643-B7D3-466C6BF33250}" type="pres">
      <dgm:prSet presAssocID="{6C2BB520-D2EE-6E49-B449-E1B9FAE06EE3}" presName="sibTrans" presStyleLbl="sibTrans2D1" presStyleIdx="0" presStyleCnt="2"/>
      <dgm:spPr/>
      <dgm:t>
        <a:bodyPr/>
        <a:lstStyle/>
        <a:p>
          <a:endParaRPr lang="nl-BE"/>
        </a:p>
      </dgm:t>
    </dgm:pt>
    <dgm:pt modelId="{27AC6237-CA41-764D-AC96-A89421103142}" type="pres">
      <dgm:prSet presAssocID="{6C2BB520-D2EE-6E49-B449-E1B9FAE06EE3}" presName="connectorText" presStyleLbl="sibTrans2D1" presStyleIdx="0" presStyleCnt="2"/>
      <dgm:spPr/>
      <dgm:t>
        <a:bodyPr/>
        <a:lstStyle/>
        <a:p>
          <a:endParaRPr lang="nl-BE"/>
        </a:p>
      </dgm:t>
    </dgm:pt>
    <dgm:pt modelId="{DBADFAD2-02E8-7E4F-B903-1171E6D13FFE}" type="pres">
      <dgm:prSet presAssocID="{6ACDC245-922D-954F-A81F-0176A7DEFB1B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267A58D-0724-A742-9065-67DB9D31AE9E}" type="pres">
      <dgm:prSet presAssocID="{307991DC-AD68-C848-AAFF-4D2BAED95004}" presName="sibTrans" presStyleLbl="sibTrans2D1" presStyleIdx="1" presStyleCnt="2"/>
      <dgm:spPr/>
      <dgm:t>
        <a:bodyPr/>
        <a:lstStyle/>
        <a:p>
          <a:endParaRPr lang="nl-BE"/>
        </a:p>
      </dgm:t>
    </dgm:pt>
    <dgm:pt modelId="{DB293047-E683-2F4F-8261-30F205FB1F93}" type="pres">
      <dgm:prSet presAssocID="{307991DC-AD68-C848-AAFF-4D2BAED95004}" presName="connectorText" presStyleLbl="sibTrans2D1" presStyleIdx="1" presStyleCnt="2"/>
      <dgm:spPr/>
      <dgm:t>
        <a:bodyPr/>
        <a:lstStyle/>
        <a:p>
          <a:endParaRPr lang="nl-BE"/>
        </a:p>
      </dgm:t>
    </dgm:pt>
    <dgm:pt modelId="{7656439E-56E0-2746-8A0E-0FF898CA2C41}" type="pres">
      <dgm:prSet presAssocID="{5E35B8EB-5265-A142-8222-2B171A45A127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553B818-763B-9A41-A140-8D34F8403071}" srcId="{0776666A-ADD7-744A-8DB9-1278FEE2B2D9}" destId="{C17F919B-59BA-DE44-8158-D4F1AED0294E}" srcOrd="0" destOrd="0" parTransId="{4DD407A9-A042-C641-85B9-BD904157B65D}" sibTransId="{6C2BB520-D2EE-6E49-B449-E1B9FAE06EE3}"/>
    <dgm:cxn modelId="{3722EF3C-7A4A-C84E-A446-CF4DDFFA7A15}" type="presOf" srcId="{5E35B8EB-5265-A142-8222-2B171A45A127}" destId="{7656439E-56E0-2746-8A0E-0FF898CA2C41}" srcOrd="0" destOrd="0" presId="urn:microsoft.com/office/officeart/2005/8/layout/process1"/>
    <dgm:cxn modelId="{C82C94E2-820F-4645-8086-F7B43792541F}" type="presOf" srcId="{307991DC-AD68-C848-AAFF-4D2BAED95004}" destId="{DB293047-E683-2F4F-8261-30F205FB1F93}" srcOrd="1" destOrd="0" presId="urn:microsoft.com/office/officeart/2005/8/layout/process1"/>
    <dgm:cxn modelId="{FD55C45F-81DB-9C4C-933E-DC665565A327}" type="presOf" srcId="{307991DC-AD68-C848-AAFF-4D2BAED95004}" destId="{2267A58D-0724-A742-9065-67DB9D31AE9E}" srcOrd="0" destOrd="0" presId="urn:microsoft.com/office/officeart/2005/8/layout/process1"/>
    <dgm:cxn modelId="{5184A7D6-88FF-D846-8F93-BDAEA4B3BC47}" type="presOf" srcId="{0776666A-ADD7-744A-8DB9-1278FEE2B2D9}" destId="{E134096F-7640-F041-B118-73CB971B694C}" srcOrd="0" destOrd="0" presId="urn:microsoft.com/office/officeart/2005/8/layout/process1"/>
    <dgm:cxn modelId="{4989AC4B-0402-0F48-BAC8-3A3DF70AFDCB}" type="presOf" srcId="{6ACDC245-922D-954F-A81F-0176A7DEFB1B}" destId="{DBADFAD2-02E8-7E4F-B903-1171E6D13FFE}" srcOrd="0" destOrd="0" presId="urn:microsoft.com/office/officeart/2005/8/layout/process1"/>
    <dgm:cxn modelId="{2DE82298-C076-8342-8E87-F3E4E33DE963}" srcId="{0776666A-ADD7-744A-8DB9-1278FEE2B2D9}" destId="{6ACDC245-922D-954F-A81F-0176A7DEFB1B}" srcOrd="1" destOrd="0" parTransId="{59803E72-E3F3-2147-92ED-2BEAF73AE191}" sibTransId="{307991DC-AD68-C848-AAFF-4D2BAED95004}"/>
    <dgm:cxn modelId="{B810FB7D-C4A2-774F-B1A0-A241A09549BF}" type="presOf" srcId="{C17F919B-59BA-DE44-8158-D4F1AED0294E}" destId="{D5EC7563-4BB7-954E-8865-9D8FF834D0A9}" srcOrd="0" destOrd="0" presId="urn:microsoft.com/office/officeart/2005/8/layout/process1"/>
    <dgm:cxn modelId="{920CD7E1-80E6-4D4F-85B3-C590F73F43FE}" type="presOf" srcId="{6C2BB520-D2EE-6E49-B449-E1B9FAE06EE3}" destId="{27AC6237-CA41-764D-AC96-A89421103142}" srcOrd="1" destOrd="0" presId="urn:microsoft.com/office/officeart/2005/8/layout/process1"/>
    <dgm:cxn modelId="{0670B7C4-3CB0-A04F-9208-9A4219D33954}" type="presOf" srcId="{6C2BB520-D2EE-6E49-B449-E1B9FAE06EE3}" destId="{0E292332-1FDE-8643-B7D3-466C6BF33250}" srcOrd="0" destOrd="0" presId="urn:microsoft.com/office/officeart/2005/8/layout/process1"/>
    <dgm:cxn modelId="{E5DF28C1-DD59-3E46-9915-7720167D71F0}" srcId="{0776666A-ADD7-744A-8DB9-1278FEE2B2D9}" destId="{5E35B8EB-5265-A142-8222-2B171A45A127}" srcOrd="2" destOrd="0" parTransId="{70A5FBD8-A761-FD41-AF3F-E0AAE3ED885C}" sibTransId="{18D610E9-9856-D248-A713-3E1E3BA5AC9C}"/>
    <dgm:cxn modelId="{3488D63F-A959-D84D-9B69-68684BA0FB90}" type="presParOf" srcId="{E134096F-7640-F041-B118-73CB971B694C}" destId="{D5EC7563-4BB7-954E-8865-9D8FF834D0A9}" srcOrd="0" destOrd="0" presId="urn:microsoft.com/office/officeart/2005/8/layout/process1"/>
    <dgm:cxn modelId="{A02F2400-0016-094A-AD2B-DD18946E5698}" type="presParOf" srcId="{E134096F-7640-F041-B118-73CB971B694C}" destId="{0E292332-1FDE-8643-B7D3-466C6BF33250}" srcOrd="1" destOrd="0" presId="urn:microsoft.com/office/officeart/2005/8/layout/process1"/>
    <dgm:cxn modelId="{FABF226B-9B05-9C47-9020-A3E6CB9757EE}" type="presParOf" srcId="{0E292332-1FDE-8643-B7D3-466C6BF33250}" destId="{27AC6237-CA41-764D-AC96-A89421103142}" srcOrd="0" destOrd="0" presId="urn:microsoft.com/office/officeart/2005/8/layout/process1"/>
    <dgm:cxn modelId="{01A04764-4B38-7145-9CCB-45ED2720E3EC}" type="presParOf" srcId="{E134096F-7640-F041-B118-73CB971B694C}" destId="{DBADFAD2-02E8-7E4F-B903-1171E6D13FFE}" srcOrd="2" destOrd="0" presId="urn:microsoft.com/office/officeart/2005/8/layout/process1"/>
    <dgm:cxn modelId="{F9139786-FDCD-004E-8E55-266A455F837A}" type="presParOf" srcId="{E134096F-7640-F041-B118-73CB971B694C}" destId="{2267A58D-0724-A742-9065-67DB9D31AE9E}" srcOrd="3" destOrd="0" presId="urn:microsoft.com/office/officeart/2005/8/layout/process1"/>
    <dgm:cxn modelId="{98A325D7-26A8-AC4D-BDC5-BB21EA388917}" type="presParOf" srcId="{2267A58D-0724-A742-9065-67DB9D31AE9E}" destId="{DB293047-E683-2F4F-8261-30F205FB1F93}" srcOrd="0" destOrd="0" presId="urn:microsoft.com/office/officeart/2005/8/layout/process1"/>
    <dgm:cxn modelId="{67FD269F-E9D0-8A43-AE2A-DEF5A0F508E4}" type="presParOf" srcId="{E134096F-7640-F041-B118-73CB971B694C}" destId="{7656439E-56E0-2746-8A0E-0FF898CA2C41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0776666A-ADD7-744A-8DB9-1278FEE2B2D9}" type="doc">
      <dgm:prSet loTypeId="urn:microsoft.com/office/officeart/2005/8/layout/process1" loCatId="" qsTypeId="urn:microsoft.com/office/officeart/2005/8/quickstyle/simple4" qsCatId="simple" csTypeId="urn:microsoft.com/office/officeart/2005/8/colors/accent1_2" csCatId="accent1" phldr="1"/>
      <dgm:spPr/>
    </dgm:pt>
    <dgm:pt modelId="{6ACDC245-922D-954F-A81F-0176A7DEFB1B}">
      <dgm:prSet phldrT="[Text]">
        <dgm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>
              <a:solidFill>
                <a:schemeClr val="bg1"/>
              </a:solidFill>
            </a:rPr>
            <a:t>Clonal Amplification</a:t>
          </a:r>
          <a:endParaRPr lang="en-US" dirty="0">
            <a:solidFill>
              <a:schemeClr val="bg1"/>
            </a:solidFill>
          </a:endParaRPr>
        </a:p>
      </dgm:t>
    </dgm:pt>
    <dgm:pt modelId="{59803E72-E3F3-2147-92ED-2BEAF73AE191}" type="parTrans" cxnId="{2DE82298-C076-8342-8E87-F3E4E33DE963}">
      <dgm:prSet/>
      <dgm:spPr/>
      <dgm:t>
        <a:bodyPr/>
        <a:lstStyle/>
        <a:p>
          <a:endParaRPr lang="en-US"/>
        </a:p>
      </dgm:t>
    </dgm:pt>
    <dgm:pt modelId="{307991DC-AD68-C848-AAFF-4D2BAED95004}" type="sibTrans" cxnId="{2DE82298-C076-8342-8E87-F3E4E33DE963}">
      <dgm:prSet/>
      <dgm:spPr/>
      <dgm:t>
        <a:bodyPr/>
        <a:lstStyle/>
        <a:p>
          <a:endParaRPr lang="en-US"/>
        </a:p>
      </dgm:t>
    </dgm:pt>
    <dgm:pt modelId="{5E35B8EB-5265-A142-8222-2B171A45A127}">
      <dgm:prSet phldrT="[Text]">
        <dgm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>
              <a:solidFill>
                <a:schemeClr val="bg1">
                  <a:lumMod val="75000"/>
                </a:schemeClr>
              </a:solidFill>
            </a:rPr>
            <a:t>Parallel sequencing</a:t>
          </a:r>
          <a:endParaRPr lang="en-US" dirty="0">
            <a:solidFill>
              <a:schemeClr val="bg1">
                <a:lumMod val="75000"/>
              </a:schemeClr>
            </a:solidFill>
          </a:endParaRPr>
        </a:p>
      </dgm:t>
    </dgm:pt>
    <dgm:pt modelId="{70A5FBD8-A761-FD41-AF3F-E0AAE3ED885C}" type="parTrans" cxnId="{E5DF28C1-DD59-3E46-9915-7720167D71F0}">
      <dgm:prSet/>
      <dgm:spPr/>
      <dgm:t>
        <a:bodyPr/>
        <a:lstStyle/>
        <a:p>
          <a:endParaRPr lang="en-US"/>
        </a:p>
      </dgm:t>
    </dgm:pt>
    <dgm:pt modelId="{18D610E9-9856-D248-A713-3E1E3BA5AC9C}" type="sibTrans" cxnId="{E5DF28C1-DD59-3E46-9915-7720167D71F0}">
      <dgm:prSet/>
      <dgm:spPr/>
      <dgm:t>
        <a:bodyPr/>
        <a:lstStyle/>
        <a:p>
          <a:endParaRPr lang="en-US"/>
        </a:p>
      </dgm:t>
    </dgm:pt>
    <dgm:pt modelId="{C17F919B-59BA-DE44-8158-D4F1AED0294E}">
      <dgm:prSet phldrT="[Text]">
        <dgm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>
              <a:solidFill>
                <a:schemeClr val="bg1">
                  <a:lumMod val="75000"/>
                </a:schemeClr>
              </a:solidFill>
            </a:rPr>
            <a:t>Sample prep</a:t>
          </a:r>
          <a:endParaRPr lang="en-US" dirty="0">
            <a:solidFill>
              <a:schemeClr val="bg1">
                <a:lumMod val="75000"/>
              </a:schemeClr>
            </a:solidFill>
          </a:endParaRPr>
        </a:p>
      </dgm:t>
    </dgm:pt>
    <dgm:pt modelId="{4DD407A9-A042-C641-85B9-BD904157B65D}" type="parTrans" cxnId="{0553B818-763B-9A41-A140-8D34F8403071}">
      <dgm:prSet/>
      <dgm:spPr/>
      <dgm:t>
        <a:bodyPr/>
        <a:lstStyle/>
        <a:p>
          <a:endParaRPr lang="en-US"/>
        </a:p>
      </dgm:t>
    </dgm:pt>
    <dgm:pt modelId="{6C2BB520-D2EE-6E49-B449-E1B9FAE06EE3}" type="sibTrans" cxnId="{0553B818-763B-9A41-A140-8D34F8403071}">
      <dgm:prSet/>
      <dgm:spPr/>
      <dgm:t>
        <a:bodyPr/>
        <a:lstStyle/>
        <a:p>
          <a:endParaRPr lang="en-US"/>
        </a:p>
      </dgm:t>
    </dgm:pt>
    <dgm:pt modelId="{E134096F-7640-F041-B118-73CB971B694C}" type="pres">
      <dgm:prSet presAssocID="{0776666A-ADD7-744A-8DB9-1278FEE2B2D9}" presName="Name0" presStyleCnt="0">
        <dgm:presLayoutVars>
          <dgm:dir/>
          <dgm:resizeHandles val="exact"/>
        </dgm:presLayoutVars>
      </dgm:prSet>
      <dgm:spPr/>
    </dgm:pt>
    <dgm:pt modelId="{D5EC7563-4BB7-954E-8865-9D8FF834D0A9}" type="pres">
      <dgm:prSet presAssocID="{C17F919B-59BA-DE44-8158-D4F1AED0294E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E292332-1FDE-8643-B7D3-466C6BF33250}" type="pres">
      <dgm:prSet presAssocID="{6C2BB520-D2EE-6E49-B449-E1B9FAE06EE3}" presName="sibTrans" presStyleLbl="sibTrans2D1" presStyleIdx="0" presStyleCnt="2"/>
      <dgm:spPr/>
      <dgm:t>
        <a:bodyPr/>
        <a:lstStyle/>
        <a:p>
          <a:endParaRPr lang="nl-BE"/>
        </a:p>
      </dgm:t>
    </dgm:pt>
    <dgm:pt modelId="{27AC6237-CA41-764D-AC96-A89421103142}" type="pres">
      <dgm:prSet presAssocID="{6C2BB520-D2EE-6E49-B449-E1B9FAE06EE3}" presName="connectorText" presStyleLbl="sibTrans2D1" presStyleIdx="0" presStyleCnt="2"/>
      <dgm:spPr/>
      <dgm:t>
        <a:bodyPr/>
        <a:lstStyle/>
        <a:p>
          <a:endParaRPr lang="nl-BE"/>
        </a:p>
      </dgm:t>
    </dgm:pt>
    <dgm:pt modelId="{DBADFAD2-02E8-7E4F-B903-1171E6D13FFE}" type="pres">
      <dgm:prSet presAssocID="{6ACDC245-922D-954F-A81F-0176A7DEFB1B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267A58D-0724-A742-9065-67DB9D31AE9E}" type="pres">
      <dgm:prSet presAssocID="{307991DC-AD68-C848-AAFF-4D2BAED95004}" presName="sibTrans" presStyleLbl="sibTrans2D1" presStyleIdx="1" presStyleCnt="2"/>
      <dgm:spPr/>
      <dgm:t>
        <a:bodyPr/>
        <a:lstStyle/>
        <a:p>
          <a:endParaRPr lang="nl-BE"/>
        </a:p>
      </dgm:t>
    </dgm:pt>
    <dgm:pt modelId="{DB293047-E683-2F4F-8261-30F205FB1F93}" type="pres">
      <dgm:prSet presAssocID="{307991DC-AD68-C848-AAFF-4D2BAED95004}" presName="connectorText" presStyleLbl="sibTrans2D1" presStyleIdx="1" presStyleCnt="2"/>
      <dgm:spPr/>
      <dgm:t>
        <a:bodyPr/>
        <a:lstStyle/>
        <a:p>
          <a:endParaRPr lang="nl-BE"/>
        </a:p>
      </dgm:t>
    </dgm:pt>
    <dgm:pt modelId="{7656439E-56E0-2746-8A0E-0FF898CA2C41}" type="pres">
      <dgm:prSet presAssocID="{5E35B8EB-5265-A142-8222-2B171A45A127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553B818-763B-9A41-A140-8D34F8403071}" srcId="{0776666A-ADD7-744A-8DB9-1278FEE2B2D9}" destId="{C17F919B-59BA-DE44-8158-D4F1AED0294E}" srcOrd="0" destOrd="0" parTransId="{4DD407A9-A042-C641-85B9-BD904157B65D}" sibTransId="{6C2BB520-D2EE-6E49-B449-E1B9FAE06EE3}"/>
    <dgm:cxn modelId="{66752FD3-B6CD-4145-9825-606D9CCE30FD}" type="presOf" srcId="{6C2BB520-D2EE-6E49-B449-E1B9FAE06EE3}" destId="{0E292332-1FDE-8643-B7D3-466C6BF33250}" srcOrd="0" destOrd="0" presId="urn:microsoft.com/office/officeart/2005/8/layout/process1"/>
    <dgm:cxn modelId="{2DE82298-C076-8342-8E87-F3E4E33DE963}" srcId="{0776666A-ADD7-744A-8DB9-1278FEE2B2D9}" destId="{6ACDC245-922D-954F-A81F-0176A7DEFB1B}" srcOrd="1" destOrd="0" parTransId="{59803E72-E3F3-2147-92ED-2BEAF73AE191}" sibTransId="{307991DC-AD68-C848-AAFF-4D2BAED95004}"/>
    <dgm:cxn modelId="{27CF55E1-E740-254C-B9B8-85780AF3AB56}" type="presOf" srcId="{6C2BB520-D2EE-6E49-B449-E1B9FAE06EE3}" destId="{27AC6237-CA41-764D-AC96-A89421103142}" srcOrd="1" destOrd="0" presId="urn:microsoft.com/office/officeart/2005/8/layout/process1"/>
    <dgm:cxn modelId="{6C94C529-4E24-1C4B-8A9C-DA19B23014B8}" type="presOf" srcId="{6ACDC245-922D-954F-A81F-0176A7DEFB1B}" destId="{DBADFAD2-02E8-7E4F-B903-1171E6D13FFE}" srcOrd="0" destOrd="0" presId="urn:microsoft.com/office/officeart/2005/8/layout/process1"/>
    <dgm:cxn modelId="{D27DFB40-DA6E-4A4F-BE8A-7AF68A9ED06D}" type="presOf" srcId="{0776666A-ADD7-744A-8DB9-1278FEE2B2D9}" destId="{E134096F-7640-F041-B118-73CB971B694C}" srcOrd="0" destOrd="0" presId="urn:microsoft.com/office/officeart/2005/8/layout/process1"/>
    <dgm:cxn modelId="{F8F3BF39-186B-0442-BD85-DEA891667100}" type="presOf" srcId="{5E35B8EB-5265-A142-8222-2B171A45A127}" destId="{7656439E-56E0-2746-8A0E-0FF898CA2C41}" srcOrd="0" destOrd="0" presId="urn:microsoft.com/office/officeart/2005/8/layout/process1"/>
    <dgm:cxn modelId="{ABE1131E-B1F0-774A-AF1F-F65F53C7077D}" type="presOf" srcId="{C17F919B-59BA-DE44-8158-D4F1AED0294E}" destId="{D5EC7563-4BB7-954E-8865-9D8FF834D0A9}" srcOrd="0" destOrd="0" presId="urn:microsoft.com/office/officeart/2005/8/layout/process1"/>
    <dgm:cxn modelId="{D2979BF6-94BE-A14A-8882-A57C6217187A}" type="presOf" srcId="{307991DC-AD68-C848-AAFF-4D2BAED95004}" destId="{2267A58D-0724-A742-9065-67DB9D31AE9E}" srcOrd="0" destOrd="0" presId="urn:microsoft.com/office/officeart/2005/8/layout/process1"/>
    <dgm:cxn modelId="{889D76B0-FAFE-704D-A3E5-F5AF67F65491}" type="presOf" srcId="{307991DC-AD68-C848-AAFF-4D2BAED95004}" destId="{DB293047-E683-2F4F-8261-30F205FB1F93}" srcOrd="1" destOrd="0" presId="urn:microsoft.com/office/officeart/2005/8/layout/process1"/>
    <dgm:cxn modelId="{E5DF28C1-DD59-3E46-9915-7720167D71F0}" srcId="{0776666A-ADD7-744A-8DB9-1278FEE2B2D9}" destId="{5E35B8EB-5265-A142-8222-2B171A45A127}" srcOrd="2" destOrd="0" parTransId="{70A5FBD8-A761-FD41-AF3F-E0AAE3ED885C}" sibTransId="{18D610E9-9856-D248-A713-3E1E3BA5AC9C}"/>
    <dgm:cxn modelId="{64DF63AB-75BD-6C4F-936F-07B616DE868A}" type="presParOf" srcId="{E134096F-7640-F041-B118-73CB971B694C}" destId="{D5EC7563-4BB7-954E-8865-9D8FF834D0A9}" srcOrd="0" destOrd="0" presId="urn:microsoft.com/office/officeart/2005/8/layout/process1"/>
    <dgm:cxn modelId="{65CEF36F-78E1-BA46-AE95-51742537B663}" type="presParOf" srcId="{E134096F-7640-F041-B118-73CB971B694C}" destId="{0E292332-1FDE-8643-B7D3-466C6BF33250}" srcOrd="1" destOrd="0" presId="urn:microsoft.com/office/officeart/2005/8/layout/process1"/>
    <dgm:cxn modelId="{92206177-259F-C04C-97FF-233C91B278CE}" type="presParOf" srcId="{0E292332-1FDE-8643-B7D3-466C6BF33250}" destId="{27AC6237-CA41-764D-AC96-A89421103142}" srcOrd="0" destOrd="0" presId="urn:microsoft.com/office/officeart/2005/8/layout/process1"/>
    <dgm:cxn modelId="{4E667CA7-A705-6F45-8C2B-84EA55097FB8}" type="presParOf" srcId="{E134096F-7640-F041-B118-73CB971B694C}" destId="{DBADFAD2-02E8-7E4F-B903-1171E6D13FFE}" srcOrd="2" destOrd="0" presId="urn:microsoft.com/office/officeart/2005/8/layout/process1"/>
    <dgm:cxn modelId="{3AACDEB6-53D0-D942-9BAF-52C89A9E60E2}" type="presParOf" srcId="{E134096F-7640-F041-B118-73CB971B694C}" destId="{2267A58D-0724-A742-9065-67DB9D31AE9E}" srcOrd="3" destOrd="0" presId="urn:microsoft.com/office/officeart/2005/8/layout/process1"/>
    <dgm:cxn modelId="{9F5922F8-0215-F344-A37B-28E2A702A157}" type="presParOf" srcId="{2267A58D-0724-A742-9065-67DB9D31AE9E}" destId="{DB293047-E683-2F4F-8261-30F205FB1F93}" srcOrd="0" destOrd="0" presId="urn:microsoft.com/office/officeart/2005/8/layout/process1"/>
    <dgm:cxn modelId="{EEC07313-1E55-AE45-B692-874143FFE071}" type="presParOf" srcId="{E134096F-7640-F041-B118-73CB971B694C}" destId="{7656439E-56E0-2746-8A0E-0FF898CA2C41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776666A-ADD7-744A-8DB9-1278FEE2B2D9}" type="doc">
      <dgm:prSet loTypeId="urn:microsoft.com/office/officeart/2005/8/layout/process1" loCatId="" qsTypeId="urn:microsoft.com/office/officeart/2005/8/quickstyle/simple4" qsCatId="simple" csTypeId="urn:microsoft.com/office/officeart/2005/8/colors/accent1_2" csCatId="accent1" phldr="1"/>
      <dgm:spPr/>
    </dgm:pt>
    <dgm:pt modelId="{6ACDC245-922D-954F-A81F-0176A7DEFB1B}">
      <dgm:prSet phldrT="[Text]">
        <dgm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>
              <a:solidFill>
                <a:schemeClr val="bg1"/>
              </a:solidFill>
            </a:rPr>
            <a:t>Clonal Amplification</a:t>
          </a:r>
          <a:endParaRPr lang="en-US" dirty="0">
            <a:solidFill>
              <a:schemeClr val="bg1"/>
            </a:solidFill>
          </a:endParaRPr>
        </a:p>
      </dgm:t>
    </dgm:pt>
    <dgm:pt modelId="{59803E72-E3F3-2147-92ED-2BEAF73AE191}" type="parTrans" cxnId="{2DE82298-C076-8342-8E87-F3E4E33DE963}">
      <dgm:prSet/>
      <dgm:spPr/>
      <dgm:t>
        <a:bodyPr/>
        <a:lstStyle/>
        <a:p>
          <a:endParaRPr lang="en-US"/>
        </a:p>
      </dgm:t>
    </dgm:pt>
    <dgm:pt modelId="{307991DC-AD68-C848-AAFF-4D2BAED95004}" type="sibTrans" cxnId="{2DE82298-C076-8342-8E87-F3E4E33DE963}">
      <dgm:prSet/>
      <dgm:spPr/>
      <dgm:t>
        <a:bodyPr/>
        <a:lstStyle/>
        <a:p>
          <a:endParaRPr lang="en-US"/>
        </a:p>
      </dgm:t>
    </dgm:pt>
    <dgm:pt modelId="{5E35B8EB-5265-A142-8222-2B171A45A127}">
      <dgm:prSet phldrT="[Text]">
        <dgm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>
              <a:solidFill>
                <a:schemeClr val="bg1">
                  <a:lumMod val="75000"/>
                </a:schemeClr>
              </a:solidFill>
            </a:rPr>
            <a:t>Parallel sequencing</a:t>
          </a:r>
          <a:endParaRPr lang="en-US" dirty="0">
            <a:solidFill>
              <a:schemeClr val="bg1">
                <a:lumMod val="75000"/>
              </a:schemeClr>
            </a:solidFill>
          </a:endParaRPr>
        </a:p>
      </dgm:t>
    </dgm:pt>
    <dgm:pt modelId="{70A5FBD8-A761-FD41-AF3F-E0AAE3ED885C}" type="parTrans" cxnId="{E5DF28C1-DD59-3E46-9915-7720167D71F0}">
      <dgm:prSet/>
      <dgm:spPr/>
      <dgm:t>
        <a:bodyPr/>
        <a:lstStyle/>
        <a:p>
          <a:endParaRPr lang="en-US"/>
        </a:p>
      </dgm:t>
    </dgm:pt>
    <dgm:pt modelId="{18D610E9-9856-D248-A713-3E1E3BA5AC9C}" type="sibTrans" cxnId="{E5DF28C1-DD59-3E46-9915-7720167D71F0}">
      <dgm:prSet/>
      <dgm:spPr/>
      <dgm:t>
        <a:bodyPr/>
        <a:lstStyle/>
        <a:p>
          <a:endParaRPr lang="en-US"/>
        </a:p>
      </dgm:t>
    </dgm:pt>
    <dgm:pt modelId="{C17F919B-59BA-DE44-8158-D4F1AED0294E}">
      <dgm:prSet phldrT="[Text]">
        <dgm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>
              <a:solidFill>
                <a:schemeClr val="bg1">
                  <a:lumMod val="75000"/>
                </a:schemeClr>
              </a:solidFill>
            </a:rPr>
            <a:t>Sample prep</a:t>
          </a:r>
          <a:endParaRPr lang="en-US" dirty="0">
            <a:solidFill>
              <a:schemeClr val="bg1">
                <a:lumMod val="75000"/>
              </a:schemeClr>
            </a:solidFill>
          </a:endParaRPr>
        </a:p>
      </dgm:t>
    </dgm:pt>
    <dgm:pt modelId="{4DD407A9-A042-C641-85B9-BD904157B65D}" type="parTrans" cxnId="{0553B818-763B-9A41-A140-8D34F8403071}">
      <dgm:prSet/>
      <dgm:spPr/>
      <dgm:t>
        <a:bodyPr/>
        <a:lstStyle/>
        <a:p>
          <a:endParaRPr lang="en-US"/>
        </a:p>
      </dgm:t>
    </dgm:pt>
    <dgm:pt modelId="{6C2BB520-D2EE-6E49-B449-E1B9FAE06EE3}" type="sibTrans" cxnId="{0553B818-763B-9A41-A140-8D34F8403071}">
      <dgm:prSet/>
      <dgm:spPr/>
      <dgm:t>
        <a:bodyPr/>
        <a:lstStyle/>
        <a:p>
          <a:endParaRPr lang="en-US"/>
        </a:p>
      </dgm:t>
    </dgm:pt>
    <dgm:pt modelId="{E134096F-7640-F041-B118-73CB971B694C}" type="pres">
      <dgm:prSet presAssocID="{0776666A-ADD7-744A-8DB9-1278FEE2B2D9}" presName="Name0" presStyleCnt="0">
        <dgm:presLayoutVars>
          <dgm:dir/>
          <dgm:resizeHandles val="exact"/>
        </dgm:presLayoutVars>
      </dgm:prSet>
      <dgm:spPr/>
    </dgm:pt>
    <dgm:pt modelId="{D5EC7563-4BB7-954E-8865-9D8FF834D0A9}" type="pres">
      <dgm:prSet presAssocID="{C17F919B-59BA-DE44-8158-D4F1AED0294E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E292332-1FDE-8643-B7D3-466C6BF33250}" type="pres">
      <dgm:prSet presAssocID="{6C2BB520-D2EE-6E49-B449-E1B9FAE06EE3}" presName="sibTrans" presStyleLbl="sibTrans2D1" presStyleIdx="0" presStyleCnt="2"/>
      <dgm:spPr/>
      <dgm:t>
        <a:bodyPr/>
        <a:lstStyle/>
        <a:p>
          <a:endParaRPr lang="nl-BE"/>
        </a:p>
      </dgm:t>
    </dgm:pt>
    <dgm:pt modelId="{27AC6237-CA41-764D-AC96-A89421103142}" type="pres">
      <dgm:prSet presAssocID="{6C2BB520-D2EE-6E49-B449-E1B9FAE06EE3}" presName="connectorText" presStyleLbl="sibTrans2D1" presStyleIdx="0" presStyleCnt="2"/>
      <dgm:spPr/>
      <dgm:t>
        <a:bodyPr/>
        <a:lstStyle/>
        <a:p>
          <a:endParaRPr lang="nl-BE"/>
        </a:p>
      </dgm:t>
    </dgm:pt>
    <dgm:pt modelId="{DBADFAD2-02E8-7E4F-B903-1171E6D13FFE}" type="pres">
      <dgm:prSet presAssocID="{6ACDC245-922D-954F-A81F-0176A7DEFB1B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267A58D-0724-A742-9065-67DB9D31AE9E}" type="pres">
      <dgm:prSet presAssocID="{307991DC-AD68-C848-AAFF-4D2BAED95004}" presName="sibTrans" presStyleLbl="sibTrans2D1" presStyleIdx="1" presStyleCnt="2"/>
      <dgm:spPr/>
      <dgm:t>
        <a:bodyPr/>
        <a:lstStyle/>
        <a:p>
          <a:endParaRPr lang="nl-BE"/>
        </a:p>
      </dgm:t>
    </dgm:pt>
    <dgm:pt modelId="{DB293047-E683-2F4F-8261-30F205FB1F93}" type="pres">
      <dgm:prSet presAssocID="{307991DC-AD68-C848-AAFF-4D2BAED95004}" presName="connectorText" presStyleLbl="sibTrans2D1" presStyleIdx="1" presStyleCnt="2"/>
      <dgm:spPr/>
      <dgm:t>
        <a:bodyPr/>
        <a:lstStyle/>
        <a:p>
          <a:endParaRPr lang="nl-BE"/>
        </a:p>
      </dgm:t>
    </dgm:pt>
    <dgm:pt modelId="{7656439E-56E0-2746-8A0E-0FF898CA2C41}" type="pres">
      <dgm:prSet presAssocID="{5E35B8EB-5265-A142-8222-2B171A45A127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9985B45-D289-A842-8567-8617409F26D9}" type="presOf" srcId="{C17F919B-59BA-DE44-8158-D4F1AED0294E}" destId="{D5EC7563-4BB7-954E-8865-9D8FF834D0A9}" srcOrd="0" destOrd="0" presId="urn:microsoft.com/office/officeart/2005/8/layout/process1"/>
    <dgm:cxn modelId="{7757853A-A391-EA4E-B4E7-C7F98BAC874F}" type="presOf" srcId="{6C2BB520-D2EE-6E49-B449-E1B9FAE06EE3}" destId="{27AC6237-CA41-764D-AC96-A89421103142}" srcOrd="1" destOrd="0" presId="urn:microsoft.com/office/officeart/2005/8/layout/process1"/>
    <dgm:cxn modelId="{2DE82298-C076-8342-8E87-F3E4E33DE963}" srcId="{0776666A-ADD7-744A-8DB9-1278FEE2B2D9}" destId="{6ACDC245-922D-954F-A81F-0176A7DEFB1B}" srcOrd="1" destOrd="0" parTransId="{59803E72-E3F3-2147-92ED-2BEAF73AE191}" sibTransId="{307991DC-AD68-C848-AAFF-4D2BAED95004}"/>
    <dgm:cxn modelId="{17BD6E83-EEB2-C748-A577-9448817F7818}" type="presOf" srcId="{6ACDC245-922D-954F-A81F-0176A7DEFB1B}" destId="{DBADFAD2-02E8-7E4F-B903-1171E6D13FFE}" srcOrd="0" destOrd="0" presId="urn:microsoft.com/office/officeart/2005/8/layout/process1"/>
    <dgm:cxn modelId="{FD776559-96C5-CD43-9CA6-82A8651F088F}" type="presOf" srcId="{6C2BB520-D2EE-6E49-B449-E1B9FAE06EE3}" destId="{0E292332-1FDE-8643-B7D3-466C6BF33250}" srcOrd="0" destOrd="0" presId="urn:microsoft.com/office/officeart/2005/8/layout/process1"/>
    <dgm:cxn modelId="{68E87193-A3FD-C042-A9A7-F393E8464346}" type="presOf" srcId="{0776666A-ADD7-744A-8DB9-1278FEE2B2D9}" destId="{E134096F-7640-F041-B118-73CB971B694C}" srcOrd="0" destOrd="0" presId="urn:microsoft.com/office/officeart/2005/8/layout/process1"/>
    <dgm:cxn modelId="{651C3789-E0AE-0C47-80F6-37C2728C4B61}" type="presOf" srcId="{307991DC-AD68-C848-AAFF-4D2BAED95004}" destId="{DB293047-E683-2F4F-8261-30F205FB1F93}" srcOrd="1" destOrd="0" presId="urn:microsoft.com/office/officeart/2005/8/layout/process1"/>
    <dgm:cxn modelId="{363D33BA-5B60-D14B-92CD-AD7A03CEB30F}" type="presOf" srcId="{307991DC-AD68-C848-AAFF-4D2BAED95004}" destId="{2267A58D-0724-A742-9065-67DB9D31AE9E}" srcOrd="0" destOrd="0" presId="urn:microsoft.com/office/officeart/2005/8/layout/process1"/>
    <dgm:cxn modelId="{E5DF28C1-DD59-3E46-9915-7720167D71F0}" srcId="{0776666A-ADD7-744A-8DB9-1278FEE2B2D9}" destId="{5E35B8EB-5265-A142-8222-2B171A45A127}" srcOrd="2" destOrd="0" parTransId="{70A5FBD8-A761-FD41-AF3F-E0AAE3ED885C}" sibTransId="{18D610E9-9856-D248-A713-3E1E3BA5AC9C}"/>
    <dgm:cxn modelId="{0553B818-763B-9A41-A140-8D34F8403071}" srcId="{0776666A-ADD7-744A-8DB9-1278FEE2B2D9}" destId="{C17F919B-59BA-DE44-8158-D4F1AED0294E}" srcOrd="0" destOrd="0" parTransId="{4DD407A9-A042-C641-85B9-BD904157B65D}" sibTransId="{6C2BB520-D2EE-6E49-B449-E1B9FAE06EE3}"/>
    <dgm:cxn modelId="{E1E39E03-0F60-964C-ADA1-69DA8D6538E4}" type="presOf" srcId="{5E35B8EB-5265-A142-8222-2B171A45A127}" destId="{7656439E-56E0-2746-8A0E-0FF898CA2C41}" srcOrd="0" destOrd="0" presId="urn:microsoft.com/office/officeart/2005/8/layout/process1"/>
    <dgm:cxn modelId="{E51E7243-301D-3949-A950-5A4B834C35E9}" type="presParOf" srcId="{E134096F-7640-F041-B118-73CB971B694C}" destId="{D5EC7563-4BB7-954E-8865-9D8FF834D0A9}" srcOrd="0" destOrd="0" presId="urn:microsoft.com/office/officeart/2005/8/layout/process1"/>
    <dgm:cxn modelId="{1DB3DF71-9891-0A4C-9356-0599A717E9B6}" type="presParOf" srcId="{E134096F-7640-F041-B118-73CB971B694C}" destId="{0E292332-1FDE-8643-B7D3-466C6BF33250}" srcOrd="1" destOrd="0" presId="urn:microsoft.com/office/officeart/2005/8/layout/process1"/>
    <dgm:cxn modelId="{6CAD895F-9AEF-5749-B394-061B43AC9FEC}" type="presParOf" srcId="{0E292332-1FDE-8643-B7D3-466C6BF33250}" destId="{27AC6237-CA41-764D-AC96-A89421103142}" srcOrd="0" destOrd="0" presId="urn:microsoft.com/office/officeart/2005/8/layout/process1"/>
    <dgm:cxn modelId="{556EB87A-4CBB-AB43-9847-EE1070FE5791}" type="presParOf" srcId="{E134096F-7640-F041-B118-73CB971B694C}" destId="{DBADFAD2-02E8-7E4F-B903-1171E6D13FFE}" srcOrd="2" destOrd="0" presId="urn:microsoft.com/office/officeart/2005/8/layout/process1"/>
    <dgm:cxn modelId="{DA24B8D3-606E-5540-B838-5B8ABA3C62E1}" type="presParOf" srcId="{E134096F-7640-F041-B118-73CB971B694C}" destId="{2267A58D-0724-A742-9065-67DB9D31AE9E}" srcOrd="3" destOrd="0" presId="urn:microsoft.com/office/officeart/2005/8/layout/process1"/>
    <dgm:cxn modelId="{F518E876-9B58-964F-AC19-98869B01B0A3}" type="presParOf" srcId="{2267A58D-0724-A742-9065-67DB9D31AE9E}" destId="{DB293047-E683-2F4F-8261-30F205FB1F93}" srcOrd="0" destOrd="0" presId="urn:microsoft.com/office/officeart/2005/8/layout/process1"/>
    <dgm:cxn modelId="{63BFF11D-F196-8949-B9A5-24FE5CFCFC87}" type="presParOf" srcId="{E134096F-7640-F041-B118-73CB971B694C}" destId="{7656439E-56E0-2746-8A0E-0FF898CA2C41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776666A-ADD7-744A-8DB9-1278FEE2B2D9}" type="doc">
      <dgm:prSet loTypeId="urn:microsoft.com/office/officeart/2005/8/layout/process1" loCatId="" qsTypeId="urn:microsoft.com/office/officeart/2005/8/quickstyle/simple4" qsCatId="simple" csTypeId="urn:microsoft.com/office/officeart/2005/8/colors/accent1_2" csCatId="accent1" phldr="1"/>
      <dgm:spPr/>
    </dgm:pt>
    <dgm:pt modelId="{6ACDC245-922D-954F-A81F-0176A7DEFB1B}">
      <dgm:prSet phldrT="[Text]">
        <dgm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>
              <a:solidFill>
                <a:schemeClr val="bg1"/>
              </a:solidFill>
            </a:rPr>
            <a:t>Clonal Amplification</a:t>
          </a:r>
          <a:endParaRPr lang="en-US" dirty="0">
            <a:solidFill>
              <a:schemeClr val="bg1"/>
            </a:solidFill>
          </a:endParaRPr>
        </a:p>
      </dgm:t>
    </dgm:pt>
    <dgm:pt modelId="{59803E72-E3F3-2147-92ED-2BEAF73AE191}" type="parTrans" cxnId="{2DE82298-C076-8342-8E87-F3E4E33DE963}">
      <dgm:prSet/>
      <dgm:spPr/>
      <dgm:t>
        <a:bodyPr/>
        <a:lstStyle/>
        <a:p>
          <a:endParaRPr lang="en-US"/>
        </a:p>
      </dgm:t>
    </dgm:pt>
    <dgm:pt modelId="{307991DC-AD68-C848-AAFF-4D2BAED95004}" type="sibTrans" cxnId="{2DE82298-C076-8342-8E87-F3E4E33DE963}">
      <dgm:prSet/>
      <dgm:spPr/>
      <dgm:t>
        <a:bodyPr/>
        <a:lstStyle/>
        <a:p>
          <a:endParaRPr lang="en-US"/>
        </a:p>
      </dgm:t>
    </dgm:pt>
    <dgm:pt modelId="{5E35B8EB-5265-A142-8222-2B171A45A127}">
      <dgm:prSet phldrT="[Text]">
        <dgm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>
              <a:solidFill>
                <a:schemeClr val="bg1">
                  <a:lumMod val="75000"/>
                </a:schemeClr>
              </a:solidFill>
            </a:rPr>
            <a:t>Parallel sequencing</a:t>
          </a:r>
          <a:endParaRPr lang="en-US" dirty="0">
            <a:solidFill>
              <a:schemeClr val="bg1">
                <a:lumMod val="75000"/>
              </a:schemeClr>
            </a:solidFill>
          </a:endParaRPr>
        </a:p>
      </dgm:t>
    </dgm:pt>
    <dgm:pt modelId="{70A5FBD8-A761-FD41-AF3F-E0AAE3ED885C}" type="parTrans" cxnId="{E5DF28C1-DD59-3E46-9915-7720167D71F0}">
      <dgm:prSet/>
      <dgm:spPr/>
      <dgm:t>
        <a:bodyPr/>
        <a:lstStyle/>
        <a:p>
          <a:endParaRPr lang="en-US"/>
        </a:p>
      </dgm:t>
    </dgm:pt>
    <dgm:pt modelId="{18D610E9-9856-D248-A713-3E1E3BA5AC9C}" type="sibTrans" cxnId="{E5DF28C1-DD59-3E46-9915-7720167D71F0}">
      <dgm:prSet/>
      <dgm:spPr/>
      <dgm:t>
        <a:bodyPr/>
        <a:lstStyle/>
        <a:p>
          <a:endParaRPr lang="en-US"/>
        </a:p>
      </dgm:t>
    </dgm:pt>
    <dgm:pt modelId="{C17F919B-59BA-DE44-8158-D4F1AED0294E}">
      <dgm:prSet phldrT="[Text]">
        <dgm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>
              <a:solidFill>
                <a:schemeClr val="bg1">
                  <a:lumMod val="75000"/>
                </a:schemeClr>
              </a:solidFill>
            </a:rPr>
            <a:t>Sample prep</a:t>
          </a:r>
          <a:endParaRPr lang="en-US" dirty="0">
            <a:solidFill>
              <a:schemeClr val="bg1">
                <a:lumMod val="75000"/>
              </a:schemeClr>
            </a:solidFill>
          </a:endParaRPr>
        </a:p>
      </dgm:t>
    </dgm:pt>
    <dgm:pt modelId="{4DD407A9-A042-C641-85B9-BD904157B65D}" type="parTrans" cxnId="{0553B818-763B-9A41-A140-8D34F8403071}">
      <dgm:prSet/>
      <dgm:spPr/>
      <dgm:t>
        <a:bodyPr/>
        <a:lstStyle/>
        <a:p>
          <a:endParaRPr lang="en-US"/>
        </a:p>
      </dgm:t>
    </dgm:pt>
    <dgm:pt modelId="{6C2BB520-D2EE-6E49-B449-E1B9FAE06EE3}" type="sibTrans" cxnId="{0553B818-763B-9A41-A140-8D34F8403071}">
      <dgm:prSet/>
      <dgm:spPr/>
      <dgm:t>
        <a:bodyPr/>
        <a:lstStyle/>
        <a:p>
          <a:endParaRPr lang="en-US"/>
        </a:p>
      </dgm:t>
    </dgm:pt>
    <dgm:pt modelId="{E134096F-7640-F041-B118-73CB971B694C}" type="pres">
      <dgm:prSet presAssocID="{0776666A-ADD7-744A-8DB9-1278FEE2B2D9}" presName="Name0" presStyleCnt="0">
        <dgm:presLayoutVars>
          <dgm:dir/>
          <dgm:resizeHandles val="exact"/>
        </dgm:presLayoutVars>
      </dgm:prSet>
      <dgm:spPr/>
    </dgm:pt>
    <dgm:pt modelId="{D5EC7563-4BB7-954E-8865-9D8FF834D0A9}" type="pres">
      <dgm:prSet presAssocID="{C17F919B-59BA-DE44-8158-D4F1AED0294E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E292332-1FDE-8643-B7D3-466C6BF33250}" type="pres">
      <dgm:prSet presAssocID="{6C2BB520-D2EE-6E49-B449-E1B9FAE06EE3}" presName="sibTrans" presStyleLbl="sibTrans2D1" presStyleIdx="0" presStyleCnt="2"/>
      <dgm:spPr/>
      <dgm:t>
        <a:bodyPr/>
        <a:lstStyle/>
        <a:p>
          <a:endParaRPr lang="nl-BE"/>
        </a:p>
      </dgm:t>
    </dgm:pt>
    <dgm:pt modelId="{27AC6237-CA41-764D-AC96-A89421103142}" type="pres">
      <dgm:prSet presAssocID="{6C2BB520-D2EE-6E49-B449-E1B9FAE06EE3}" presName="connectorText" presStyleLbl="sibTrans2D1" presStyleIdx="0" presStyleCnt="2"/>
      <dgm:spPr/>
      <dgm:t>
        <a:bodyPr/>
        <a:lstStyle/>
        <a:p>
          <a:endParaRPr lang="nl-BE"/>
        </a:p>
      </dgm:t>
    </dgm:pt>
    <dgm:pt modelId="{DBADFAD2-02E8-7E4F-B903-1171E6D13FFE}" type="pres">
      <dgm:prSet presAssocID="{6ACDC245-922D-954F-A81F-0176A7DEFB1B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267A58D-0724-A742-9065-67DB9D31AE9E}" type="pres">
      <dgm:prSet presAssocID="{307991DC-AD68-C848-AAFF-4D2BAED95004}" presName="sibTrans" presStyleLbl="sibTrans2D1" presStyleIdx="1" presStyleCnt="2"/>
      <dgm:spPr/>
      <dgm:t>
        <a:bodyPr/>
        <a:lstStyle/>
        <a:p>
          <a:endParaRPr lang="nl-BE"/>
        </a:p>
      </dgm:t>
    </dgm:pt>
    <dgm:pt modelId="{DB293047-E683-2F4F-8261-30F205FB1F93}" type="pres">
      <dgm:prSet presAssocID="{307991DC-AD68-C848-AAFF-4D2BAED95004}" presName="connectorText" presStyleLbl="sibTrans2D1" presStyleIdx="1" presStyleCnt="2"/>
      <dgm:spPr/>
      <dgm:t>
        <a:bodyPr/>
        <a:lstStyle/>
        <a:p>
          <a:endParaRPr lang="nl-BE"/>
        </a:p>
      </dgm:t>
    </dgm:pt>
    <dgm:pt modelId="{7656439E-56E0-2746-8A0E-0FF898CA2C41}" type="pres">
      <dgm:prSet presAssocID="{5E35B8EB-5265-A142-8222-2B171A45A127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77F1966-4914-0540-A0EB-17AD586FF520}" type="presOf" srcId="{6C2BB520-D2EE-6E49-B449-E1B9FAE06EE3}" destId="{27AC6237-CA41-764D-AC96-A89421103142}" srcOrd="1" destOrd="0" presId="urn:microsoft.com/office/officeart/2005/8/layout/process1"/>
    <dgm:cxn modelId="{17C7E847-465E-444F-8163-369E305724CB}" type="presOf" srcId="{307991DC-AD68-C848-AAFF-4D2BAED95004}" destId="{2267A58D-0724-A742-9065-67DB9D31AE9E}" srcOrd="0" destOrd="0" presId="urn:microsoft.com/office/officeart/2005/8/layout/process1"/>
    <dgm:cxn modelId="{2DE82298-C076-8342-8E87-F3E4E33DE963}" srcId="{0776666A-ADD7-744A-8DB9-1278FEE2B2D9}" destId="{6ACDC245-922D-954F-A81F-0176A7DEFB1B}" srcOrd="1" destOrd="0" parTransId="{59803E72-E3F3-2147-92ED-2BEAF73AE191}" sibTransId="{307991DC-AD68-C848-AAFF-4D2BAED95004}"/>
    <dgm:cxn modelId="{AE58B0F6-2D08-4A4C-8FA9-8E616AAA3BED}" type="presOf" srcId="{6ACDC245-922D-954F-A81F-0176A7DEFB1B}" destId="{DBADFAD2-02E8-7E4F-B903-1171E6D13FFE}" srcOrd="0" destOrd="0" presId="urn:microsoft.com/office/officeart/2005/8/layout/process1"/>
    <dgm:cxn modelId="{9CBE723C-BD03-9844-984A-3126298EE1BD}" type="presOf" srcId="{307991DC-AD68-C848-AAFF-4D2BAED95004}" destId="{DB293047-E683-2F4F-8261-30F205FB1F93}" srcOrd="1" destOrd="0" presId="urn:microsoft.com/office/officeart/2005/8/layout/process1"/>
    <dgm:cxn modelId="{E5DF28C1-DD59-3E46-9915-7720167D71F0}" srcId="{0776666A-ADD7-744A-8DB9-1278FEE2B2D9}" destId="{5E35B8EB-5265-A142-8222-2B171A45A127}" srcOrd="2" destOrd="0" parTransId="{70A5FBD8-A761-FD41-AF3F-E0AAE3ED885C}" sibTransId="{18D610E9-9856-D248-A713-3E1E3BA5AC9C}"/>
    <dgm:cxn modelId="{C8832771-5FD4-554C-A7DF-34BD54A0AFBD}" type="presOf" srcId="{C17F919B-59BA-DE44-8158-D4F1AED0294E}" destId="{D5EC7563-4BB7-954E-8865-9D8FF834D0A9}" srcOrd="0" destOrd="0" presId="urn:microsoft.com/office/officeart/2005/8/layout/process1"/>
    <dgm:cxn modelId="{86FE4A17-461B-0A48-8956-250CFD9CE721}" type="presOf" srcId="{5E35B8EB-5265-A142-8222-2B171A45A127}" destId="{7656439E-56E0-2746-8A0E-0FF898CA2C41}" srcOrd="0" destOrd="0" presId="urn:microsoft.com/office/officeart/2005/8/layout/process1"/>
    <dgm:cxn modelId="{0553B818-763B-9A41-A140-8D34F8403071}" srcId="{0776666A-ADD7-744A-8DB9-1278FEE2B2D9}" destId="{C17F919B-59BA-DE44-8158-D4F1AED0294E}" srcOrd="0" destOrd="0" parTransId="{4DD407A9-A042-C641-85B9-BD904157B65D}" sibTransId="{6C2BB520-D2EE-6E49-B449-E1B9FAE06EE3}"/>
    <dgm:cxn modelId="{DE498318-439C-5F47-B3F2-4674C2566455}" type="presOf" srcId="{6C2BB520-D2EE-6E49-B449-E1B9FAE06EE3}" destId="{0E292332-1FDE-8643-B7D3-466C6BF33250}" srcOrd="0" destOrd="0" presId="urn:microsoft.com/office/officeart/2005/8/layout/process1"/>
    <dgm:cxn modelId="{22157725-83F9-D348-8936-F14B1CDE0761}" type="presOf" srcId="{0776666A-ADD7-744A-8DB9-1278FEE2B2D9}" destId="{E134096F-7640-F041-B118-73CB971B694C}" srcOrd="0" destOrd="0" presId="urn:microsoft.com/office/officeart/2005/8/layout/process1"/>
    <dgm:cxn modelId="{8BE5AC00-32C9-C140-9C18-E51CCE6B8AF4}" type="presParOf" srcId="{E134096F-7640-F041-B118-73CB971B694C}" destId="{D5EC7563-4BB7-954E-8865-9D8FF834D0A9}" srcOrd="0" destOrd="0" presId="urn:microsoft.com/office/officeart/2005/8/layout/process1"/>
    <dgm:cxn modelId="{0240B5F2-AB66-2149-9249-E8FA0F3EBF35}" type="presParOf" srcId="{E134096F-7640-F041-B118-73CB971B694C}" destId="{0E292332-1FDE-8643-B7D3-466C6BF33250}" srcOrd="1" destOrd="0" presId="urn:microsoft.com/office/officeart/2005/8/layout/process1"/>
    <dgm:cxn modelId="{3BBC8D71-6B42-7547-8893-0FBAA7A5AB02}" type="presParOf" srcId="{0E292332-1FDE-8643-B7D3-466C6BF33250}" destId="{27AC6237-CA41-764D-AC96-A89421103142}" srcOrd="0" destOrd="0" presId="urn:microsoft.com/office/officeart/2005/8/layout/process1"/>
    <dgm:cxn modelId="{F7365184-4041-DC44-A81A-6EE69E91A9C1}" type="presParOf" srcId="{E134096F-7640-F041-B118-73CB971B694C}" destId="{DBADFAD2-02E8-7E4F-B903-1171E6D13FFE}" srcOrd="2" destOrd="0" presId="urn:microsoft.com/office/officeart/2005/8/layout/process1"/>
    <dgm:cxn modelId="{985165EB-E3BC-9C45-BC56-EBC6DBB3EDD2}" type="presParOf" srcId="{E134096F-7640-F041-B118-73CB971B694C}" destId="{2267A58D-0724-A742-9065-67DB9D31AE9E}" srcOrd="3" destOrd="0" presId="urn:microsoft.com/office/officeart/2005/8/layout/process1"/>
    <dgm:cxn modelId="{D17537CE-C708-6F46-8EE1-111723B99EF8}" type="presParOf" srcId="{2267A58D-0724-A742-9065-67DB9D31AE9E}" destId="{DB293047-E683-2F4F-8261-30F205FB1F93}" srcOrd="0" destOrd="0" presId="urn:microsoft.com/office/officeart/2005/8/layout/process1"/>
    <dgm:cxn modelId="{96F9E5FE-A9F6-5E48-8B1F-87D36F2F6674}" type="presParOf" srcId="{E134096F-7640-F041-B118-73CB971B694C}" destId="{7656439E-56E0-2746-8A0E-0FF898CA2C41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776666A-ADD7-744A-8DB9-1278FEE2B2D9}" type="doc">
      <dgm:prSet loTypeId="urn:microsoft.com/office/officeart/2005/8/layout/process1" loCatId="" qsTypeId="urn:microsoft.com/office/officeart/2005/8/quickstyle/simple4" qsCatId="simple" csTypeId="urn:microsoft.com/office/officeart/2005/8/colors/accent1_2" csCatId="accent1" phldr="1"/>
      <dgm:spPr/>
    </dgm:pt>
    <dgm:pt modelId="{6ACDC245-922D-954F-A81F-0176A7DEFB1B}">
      <dgm:prSet phldrT="[Text]">
        <dgm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>
              <a:solidFill>
                <a:schemeClr val="bg1"/>
              </a:solidFill>
            </a:rPr>
            <a:t>Clonal Amplification</a:t>
          </a:r>
          <a:endParaRPr lang="en-US" dirty="0">
            <a:solidFill>
              <a:schemeClr val="bg1"/>
            </a:solidFill>
          </a:endParaRPr>
        </a:p>
      </dgm:t>
    </dgm:pt>
    <dgm:pt modelId="{59803E72-E3F3-2147-92ED-2BEAF73AE191}" type="parTrans" cxnId="{2DE82298-C076-8342-8E87-F3E4E33DE963}">
      <dgm:prSet/>
      <dgm:spPr/>
      <dgm:t>
        <a:bodyPr/>
        <a:lstStyle/>
        <a:p>
          <a:endParaRPr lang="en-US"/>
        </a:p>
      </dgm:t>
    </dgm:pt>
    <dgm:pt modelId="{307991DC-AD68-C848-AAFF-4D2BAED95004}" type="sibTrans" cxnId="{2DE82298-C076-8342-8E87-F3E4E33DE963}">
      <dgm:prSet/>
      <dgm:spPr/>
      <dgm:t>
        <a:bodyPr/>
        <a:lstStyle/>
        <a:p>
          <a:endParaRPr lang="en-US"/>
        </a:p>
      </dgm:t>
    </dgm:pt>
    <dgm:pt modelId="{5E35B8EB-5265-A142-8222-2B171A45A127}">
      <dgm:prSet phldrT="[Text]">
        <dgm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>
              <a:solidFill>
                <a:schemeClr val="bg1">
                  <a:lumMod val="75000"/>
                </a:schemeClr>
              </a:solidFill>
            </a:rPr>
            <a:t>Parallel sequencing</a:t>
          </a:r>
          <a:endParaRPr lang="en-US" dirty="0">
            <a:solidFill>
              <a:schemeClr val="bg1">
                <a:lumMod val="75000"/>
              </a:schemeClr>
            </a:solidFill>
          </a:endParaRPr>
        </a:p>
      </dgm:t>
    </dgm:pt>
    <dgm:pt modelId="{70A5FBD8-A761-FD41-AF3F-E0AAE3ED885C}" type="parTrans" cxnId="{E5DF28C1-DD59-3E46-9915-7720167D71F0}">
      <dgm:prSet/>
      <dgm:spPr/>
      <dgm:t>
        <a:bodyPr/>
        <a:lstStyle/>
        <a:p>
          <a:endParaRPr lang="en-US"/>
        </a:p>
      </dgm:t>
    </dgm:pt>
    <dgm:pt modelId="{18D610E9-9856-D248-A713-3E1E3BA5AC9C}" type="sibTrans" cxnId="{E5DF28C1-DD59-3E46-9915-7720167D71F0}">
      <dgm:prSet/>
      <dgm:spPr/>
      <dgm:t>
        <a:bodyPr/>
        <a:lstStyle/>
        <a:p>
          <a:endParaRPr lang="en-US"/>
        </a:p>
      </dgm:t>
    </dgm:pt>
    <dgm:pt modelId="{C17F919B-59BA-DE44-8158-D4F1AED0294E}">
      <dgm:prSet phldrT="[Text]">
        <dgm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>
              <a:solidFill>
                <a:schemeClr val="bg1">
                  <a:lumMod val="75000"/>
                </a:schemeClr>
              </a:solidFill>
            </a:rPr>
            <a:t>Sample prep</a:t>
          </a:r>
          <a:endParaRPr lang="en-US" dirty="0">
            <a:solidFill>
              <a:schemeClr val="bg1">
                <a:lumMod val="75000"/>
              </a:schemeClr>
            </a:solidFill>
          </a:endParaRPr>
        </a:p>
      </dgm:t>
    </dgm:pt>
    <dgm:pt modelId="{4DD407A9-A042-C641-85B9-BD904157B65D}" type="parTrans" cxnId="{0553B818-763B-9A41-A140-8D34F8403071}">
      <dgm:prSet/>
      <dgm:spPr/>
      <dgm:t>
        <a:bodyPr/>
        <a:lstStyle/>
        <a:p>
          <a:endParaRPr lang="en-US"/>
        </a:p>
      </dgm:t>
    </dgm:pt>
    <dgm:pt modelId="{6C2BB520-D2EE-6E49-B449-E1B9FAE06EE3}" type="sibTrans" cxnId="{0553B818-763B-9A41-A140-8D34F8403071}">
      <dgm:prSet/>
      <dgm:spPr/>
      <dgm:t>
        <a:bodyPr/>
        <a:lstStyle/>
        <a:p>
          <a:endParaRPr lang="en-US"/>
        </a:p>
      </dgm:t>
    </dgm:pt>
    <dgm:pt modelId="{E134096F-7640-F041-B118-73CB971B694C}" type="pres">
      <dgm:prSet presAssocID="{0776666A-ADD7-744A-8DB9-1278FEE2B2D9}" presName="Name0" presStyleCnt="0">
        <dgm:presLayoutVars>
          <dgm:dir/>
          <dgm:resizeHandles val="exact"/>
        </dgm:presLayoutVars>
      </dgm:prSet>
      <dgm:spPr/>
    </dgm:pt>
    <dgm:pt modelId="{D5EC7563-4BB7-954E-8865-9D8FF834D0A9}" type="pres">
      <dgm:prSet presAssocID="{C17F919B-59BA-DE44-8158-D4F1AED0294E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E292332-1FDE-8643-B7D3-466C6BF33250}" type="pres">
      <dgm:prSet presAssocID="{6C2BB520-D2EE-6E49-B449-E1B9FAE06EE3}" presName="sibTrans" presStyleLbl="sibTrans2D1" presStyleIdx="0" presStyleCnt="2"/>
      <dgm:spPr/>
      <dgm:t>
        <a:bodyPr/>
        <a:lstStyle/>
        <a:p>
          <a:endParaRPr lang="nl-BE"/>
        </a:p>
      </dgm:t>
    </dgm:pt>
    <dgm:pt modelId="{27AC6237-CA41-764D-AC96-A89421103142}" type="pres">
      <dgm:prSet presAssocID="{6C2BB520-D2EE-6E49-B449-E1B9FAE06EE3}" presName="connectorText" presStyleLbl="sibTrans2D1" presStyleIdx="0" presStyleCnt="2"/>
      <dgm:spPr/>
      <dgm:t>
        <a:bodyPr/>
        <a:lstStyle/>
        <a:p>
          <a:endParaRPr lang="nl-BE"/>
        </a:p>
      </dgm:t>
    </dgm:pt>
    <dgm:pt modelId="{DBADFAD2-02E8-7E4F-B903-1171E6D13FFE}" type="pres">
      <dgm:prSet presAssocID="{6ACDC245-922D-954F-A81F-0176A7DEFB1B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267A58D-0724-A742-9065-67DB9D31AE9E}" type="pres">
      <dgm:prSet presAssocID="{307991DC-AD68-C848-AAFF-4D2BAED95004}" presName="sibTrans" presStyleLbl="sibTrans2D1" presStyleIdx="1" presStyleCnt="2"/>
      <dgm:spPr/>
      <dgm:t>
        <a:bodyPr/>
        <a:lstStyle/>
        <a:p>
          <a:endParaRPr lang="nl-BE"/>
        </a:p>
      </dgm:t>
    </dgm:pt>
    <dgm:pt modelId="{DB293047-E683-2F4F-8261-30F205FB1F93}" type="pres">
      <dgm:prSet presAssocID="{307991DC-AD68-C848-AAFF-4D2BAED95004}" presName="connectorText" presStyleLbl="sibTrans2D1" presStyleIdx="1" presStyleCnt="2"/>
      <dgm:spPr/>
      <dgm:t>
        <a:bodyPr/>
        <a:lstStyle/>
        <a:p>
          <a:endParaRPr lang="nl-BE"/>
        </a:p>
      </dgm:t>
    </dgm:pt>
    <dgm:pt modelId="{7656439E-56E0-2746-8A0E-0FF898CA2C41}" type="pres">
      <dgm:prSet presAssocID="{5E35B8EB-5265-A142-8222-2B171A45A127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8D52FA1-7551-FD4F-B8C8-94F82C4305B6}" type="presOf" srcId="{C17F919B-59BA-DE44-8158-D4F1AED0294E}" destId="{D5EC7563-4BB7-954E-8865-9D8FF834D0A9}" srcOrd="0" destOrd="0" presId="urn:microsoft.com/office/officeart/2005/8/layout/process1"/>
    <dgm:cxn modelId="{0553B818-763B-9A41-A140-8D34F8403071}" srcId="{0776666A-ADD7-744A-8DB9-1278FEE2B2D9}" destId="{C17F919B-59BA-DE44-8158-D4F1AED0294E}" srcOrd="0" destOrd="0" parTransId="{4DD407A9-A042-C641-85B9-BD904157B65D}" sibTransId="{6C2BB520-D2EE-6E49-B449-E1B9FAE06EE3}"/>
    <dgm:cxn modelId="{B77E3C89-7A53-644D-B7E1-1EFDC98F48E0}" type="presOf" srcId="{5E35B8EB-5265-A142-8222-2B171A45A127}" destId="{7656439E-56E0-2746-8A0E-0FF898CA2C41}" srcOrd="0" destOrd="0" presId="urn:microsoft.com/office/officeart/2005/8/layout/process1"/>
    <dgm:cxn modelId="{B62B9F77-AC19-4E41-93AA-4EB3319F211F}" type="presOf" srcId="{307991DC-AD68-C848-AAFF-4D2BAED95004}" destId="{2267A58D-0724-A742-9065-67DB9D31AE9E}" srcOrd="0" destOrd="0" presId="urn:microsoft.com/office/officeart/2005/8/layout/process1"/>
    <dgm:cxn modelId="{BA18EB8E-BD84-3C4E-BBDF-9DFBDB6FAED5}" type="presOf" srcId="{6ACDC245-922D-954F-A81F-0176A7DEFB1B}" destId="{DBADFAD2-02E8-7E4F-B903-1171E6D13FFE}" srcOrd="0" destOrd="0" presId="urn:microsoft.com/office/officeart/2005/8/layout/process1"/>
    <dgm:cxn modelId="{2DE82298-C076-8342-8E87-F3E4E33DE963}" srcId="{0776666A-ADD7-744A-8DB9-1278FEE2B2D9}" destId="{6ACDC245-922D-954F-A81F-0176A7DEFB1B}" srcOrd="1" destOrd="0" parTransId="{59803E72-E3F3-2147-92ED-2BEAF73AE191}" sibTransId="{307991DC-AD68-C848-AAFF-4D2BAED95004}"/>
    <dgm:cxn modelId="{34F9566D-4F96-0E4A-9B53-A382B1E9F19F}" type="presOf" srcId="{6C2BB520-D2EE-6E49-B449-E1B9FAE06EE3}" destId="{27AC6237-CA41-764D-AC96-A89421103142}" srcOrd="1" destOrd="0" presId="urn:microsoft.com/office/officeart/2005/8/layout/process1"/>
    <dgm:cxn modelId="{596356BE-4CA0-E741-9145-8D8E7D979B3E}" type="presOf" srcId="{307991DC-AD68-C848-AAFF-4D2BAED95004}" destId="{DB293047-E683-2F4F-8261-30F205FB1F93}" srcOrd="1" destOrd="0" presId="urn:microsoft.com/office/officeart/2005/8/layout/process1"/>
    <dgm:cxn modelId="{7617028B-26DB-C74A-9FE4-60E8D54C3A3F}" type="presOf" srcId="{0776666A-ADD7-744A-8DB9-1278FEE2B2D9}" destId="{E134096F-7640-F041-B118-73CB971B694C}" srcOrd="0" destOrd="0" presId="urn:microsoft.com/office/officeart/2005/8/layout/process1"/>
    <dgm:cxn modelId="{44562644-6A95-4145-B99D-242EA18B6BCB}" type="presOf" srcId="{6C2BB520-D2EE-6E49-B449-E1B9FAE06EE3}" destId="{0E292332-1FDE-8643-B7D3-466C6BF33250}" srcOrd="0" destOrd="0" presId="urn:microsoft.com/office/officeart/2005/8/layout/process1"/>
    <dgm:cxn modelId="{E5DF28C1-DD59-3E46-9915-7720167D71F0}" srcId="{0776666A-ADD7-744A-8DB9-1278FEE2B2D9}" destId="{5E35B8EB-5265-A142-8222-2B171A45A127}" srcOrd="2" destOrd="0" parTransId="{70A5FBD8-A761-FD41-AF3F-E0AAE3ED885C}" sibTransId="{18D610E9-9856-D248-A713-3E1E3BA5AC9C}"/>
    <dgm:cxn modelId="{CE95F52C-BC81-754E-AB71-B0E305D51B3D}" type="presParOf" srcId="{E134096F-7640-F041-B118-73CB971B694C}" destId="{D5EC7563-4BB7-954E-8865-9D8FF834D0A9}" srcOrd="0" destOrd="0" presId="urn:microsoft.com/office/officeart/2005/8/layout/process1"/>
    <dgm:cxn modelId="{A5FC51A1-8247-D249-A8B2-E2C10B854DAD}" type="presParOf" srcId="{E134096F-7640-F041-B118-73CB971B694C}" destId="{0E292332-1FDE-8643-B7D3-466C6BF33250}" srcOrd="1" destOrd="0" presId="urn:microsoft.com/office/officeart/2005/8/layout/process1"/>
    <dgm:cxn modelId="{3BE0FB09-9C3C-9D4C-BFB6-A2FC43E4253F}" type="presParOf" srcId="{0E292332-1FDE-8643-B7D3-466C6BF33250}" destId="{27AC6237-CA41-764D-AC96-A89421103142}" srcOrd="0" destOrd="0" presId="urn:microsoft.com/office/officeart/2005/8/layout/process1"/>
    <dgm:cxn modelId="{EA465DB0-1CAA-704E-8E0A-F9E55FE21E16}" type="presParOf" srcId="{E134096F-7640-F041-B118-73CB971B694C}" destId="{DBADFAD2-02E8-7E4F-B903-1171E6D13FFE}" srcOrd="2" destOrd="0" presId="urn:microsoft.com/office/officeart/2005/8/layout/process1"/>
    <dgm:cxn modelId="{D8830612-E0AB-5D4C-A51F-120B21784269}" type="presParOf" srcId="{E134096F-7640-F041-B118-73CB971B694C}" destId="{2267A58D-0724-A742-9065-67DB9D31AE9E}" srcOrd="3" destOrd="0" presId="urn:microsoft.com/office/officeart/2005/8/layout/process1"/>
    <dgm:cxn modelId="{4E9C8D06-4882-C942-BCC4-2C1A706BBCB3}" type="presParOf" srcId="{2267A58D-0724-A742-9065-67DB9D31AE9E}" destId="{DB293047-E683-2F4F-8261-30F205FB1F93}" srcOrd="0" destOrd="0" presId="urn:microsoft.com/office/officeart/2005/8/layout/process1"/>
    <dgm:cxn modelId="{FA17068E-8924-0543-A12E-DD79670B1D9D}" type="presParOf" srcId="{E134096F-7640-F041-B118-73CB971B694C}" destId="{7656439E-56E0-2746-8A0E-0FF898CA2C41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776666A-ADD7-744A-8DB9-1278FEE2B2D9}" type="doc">
      <dgm:prSet loTypeId="urn:microsoft.com/office/officeart/2005/8/layout/process1" loCatId="" qsTypeId="urn:microsoft.com/office/officeart/2005/8/quickstyle/simple4" qsCatId="simple" csTypeId="urn:microsoft.com/office/officeart/2005/8/colors/accent1_2" csCatId="accent1" phldr="1"/>
      <dgm:spPr/>
    </dgm:pt>
    <dgm:pt modelId="{6ACDC245-922D-954F-A81F-0176A7DEFB1B}">
      <dgm:prSet phldrT="[Text]">
        <dgm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>
              <a:solidFill>
                <a:schemeClr val="bg1"/>
              </a:solidFill>
            </a:rPr>
            <a:t>Clonal Amplification</a:t>
          </a:r>
          <a:endParaRPr lang="en-US" dirty="0">
            <a:solidFill>
              <a:schemeClr val="bg1"/>
            </a:solidFill>
          </a:endParaRPr>
        </a:p>
      </dgm:t>
    </dgm:pt>
    <dgm:pt modelId="{59803E72-E3F3-2147-92ED-2BEAF73AE191}" type="parTrans" cxnId="{2DE82298-C076-8342-8E87-F3E4E33DE963}">
      <dgm:prSet/>
      <dgm:spPr/>
      <dgm:t>
        <a:bodyPr/>
        <a:lstStyle/>
        <a:p>
          <a:endParaRPr lang="en-US"/>
        </a:p>
      </dgm:t>
    </dgm:pt>
    <dgm:pt modelId="{307991DC-AD68-C848-AAFF-4D2BAED95004}" type="sibTrans" cxnId="{2DE82298-C076-8342-8E87-F3E4E33DE963}">
      <dgm:prSet/>
      <dgm:spPr/>
      <dgm:t>
        <a:bodyPr/>
        <a:lstStyle/>
        <a:p>
          <a:endParaRPr lang="en-US"/>
        </a:p>
      </dgm:t>
    </dgm:pt>
    <dgm:pt modelId="{5E35B8EB-5265-A142-8222-2B171A45A127}">
      <dgm:prSet phldrT="[Text]">
        <dgm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>
              <a:solidFill>
                <a:schemeClr val="bg1">
                  <a:lumMod val="75000"/>
                </a:schemeClr>
              </a:solidFill>
            </a:rPr>
            <a:t>Parallel sequencing</a:t>
          </a:r>
          <a:endParaRPr lang="en-US" dirty="0">
            <a:solidFill>
              <a:schemeClr val="bg1">
                <a:lumMod val="75000"/>
              </a:schemeClr>
            </a:solidFill>
          </a:endParaRPr>
        </a:p>
      </dgm:t>
    </dgm:pt>
    <dgm:pt modelId="{70A5FBD8-A761-FD41-AF3F-E0AAE3ED885C}" type="parTrans" cxnId="{E5DF28C1-DD59-3E46-9915-7720167D71F0}">
      <dgm:prSet/>
      <dgm:spPr/>
      <dgm:t>
        <a:bodyPr/>
        <a:lstStyle/>
        <a:p>
          <a:endParaRPr lang="en-US"/>
        </a:p>
      </dgm:t>
    </dgm:pt>
    <dgm:pt modelId="{18D610E9-9856-D248-A713-3E1E3BA5AC9C}" type="sibTrans" cxnId="{E5DF28C1-DD59-3E46-9915-7720167D71F0}">
      <dgm:prSet/>
      <dgm:spPr/>
      <dgm:t>
        <a:bodyPr/>
        <a:lstStyle/>
        <a:p>
          <a:endParaRPr lang="en-US"/>
        </a:p>
      </dgm:t>
    </dgm:pt>
    <dgm:pt modelId="{C17F919B-59BA-DE44-8158-D4F1AED0294E}">
      <dgm:prSet phldrT="[Text]">
        <dgm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>
              <a:solidFill>
                <a:schemeClr val="bg1">
                  <a:lumMod val="75000"/>
                </a:schemeClr>
              </a:solidFill>
            </a:rPr>
            <a:t>Sample prep</a:t>
          </a:r>
          <a:endParaRPr lang="en-US" dirty="0">
            <a:solidFill>
              <a:schemeClr val="bg1">
                <a:lumMod val="75000"/>
              </a:schemeClr>
            </a:solidFill>
          </a:endParaRPr>
        </a:p>
      </dgm:t>
    </dgm:pt>
    <dgm:pt modelId="{4DD407A9-A042-C641-85B9-BD904157B65D}" type="parTrans" cxnId="{0553B818-763B-9A41-A140-8D34F8403071}">
      <dgm:prSet/>
      <dgm:spPr/>
      <dgm:t>
        <a:bodyPr/>
        <a:lstStyle/>
        <a:p>
          <a:endParaRPr lang="en-US"/>
        </a:p>
      </dgm:t>
    </dgm:pt>
    <dgm:pt modelId="{6C2BB520-D2EE-6E49-B449-E1B9FAE06EE3}" type="sibTrans" cxnId="{0553B818-763B-9A41-A140-8D34F8403071}">
      <dgm:prSet/>
      <dgm:spPr/>
      <dgm:t>
        <a:bodyPr/>
        <a:lstStyle/>
        <a:p>
          <a:endParaRPr lang="en-US"/>
        </a:p>
      </dgm:t>
    </dgm:pt>
    <dgm:pt modelId="{E134096F-7640-F041-B118-73CB971B694C}" type="pres">
      <dgm:prSet presAssocID="{0776666A-ADD7-744A-8DB9-1278FEE2B2D9}" presName="Name0" presStyleCnt="0">
        <dgm:presLayoutVars>
          <dgm:dir/>
          <dgm:resizeHandles val="exact"/>
        </dgm:presLayoutVars>
      </dgm:prSet>
      <dgm:spPr/>
    </dgm:pt>
    <dgm:pt modelId="{D5EC7563-4BB7-954E-8865-9D8FF834D0A9}" type="pres">
      <dgm:prSet presAssocID="{C17F919B-59BA-DE44-8158-D4F1AED0294E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E292332-1FDE-8643-B7D3-466C6BF33250}" type="pres">
      <dgm:prSet presAssocID="{6C2BB520-D2EE-6E49-B449-E1B9FAE06EE3}" presName="sibTrans" presStyleLbl="sibTrans2D1" presStyleIdx="0" presStyleCnt="2"/>
      <dgm:spPr/>
      <dgm:t>
        <a:bodyPr/>
        <a:lstStyle/>
        <a:p>
          <a:endParaRPr lang="nl-BE"/>
        </a:p>
      </dgm:t>
    </dgm:pt>
    <dgm:pt modelId="{27AC6237-CA41-764D-AC96-A89421103142}" type="pres">
      <dgm:prSet presAssocID="{6C2BB520-D2EE-6E49-B449-E1B9FAE06EE3}" presName="connectorText" presStyleLbl="sibTrans2D1" presStyleIdx="0" presStyleCnt="2"/>
      <dgm:spPr/>
      <dgm:t>
        <a:bodyPr/>
        <a:lstStyle/>
        <a:p>
          <a:endParaRPr lang="nl-BE"/>
        </a:p>
      </dgm:t>
    </dgm:pt>
    <dgm:pt modelId="{DBADFAD2-02E8-7E4F-B903-1171E6D13FFE}" type="pres">
      <dgm:prSet presAssocID="{6ACDC245-922D-954F-A81F-0176A7DEFB1B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267A58D-0724-A742-9065-67DB9D31AE9E}" type="pres">
      <dgm:prSet presAssocID="{307991DC-AD68-C848-AAFF-4D2BAED95004}" presName="sibTrans" presStyleLbl="sibTrans2D1" presStyleIdx="1" presStyleCnt="2"/>
      <dgm:spPr/>
      <dgm:t>
        <a:bodyPr/>
        <a:lstStyle/>
        <a:p>
          <a:endParaRPr lang="nl-BE"/>
        </a:p>
      </dgm:t>
    </dgm:pt>
    <dgm:pt modelId="{DB293047-E683-2F4F-8261-30F205FB1F93}" type="pres">
      <dgm:prSet presAssocID="{307991DC-AD68-C848-AAFF-4D2BAED95004}" presName="connectorText" presStyleLbl="sibTrans2D1" presStyleIdx="1" presStyleCnt="2"/>
      <dgm:spPr/>
      <dgm:t>
        <a:bodyPr/>
        <a:lstStyle/>
        <a:p>
          <a:endParaRPr lang="nl-BE"/>
        </a:p>
      </dgm:t>
    </dgm:pt>
    <dgm:pt modelId="{7656439E-56E0-2746-8A0E-0FF898CA2C41}" type="pres">
      <dgm:prSet presAssocID="{5E35B8EB-5265-A142-8222-2B171A45A127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8DEEA70-7475-1146-9FCE-E2AE7C2D0BB0}" type="presOf" srcId="{0776666A-ADD7-744A-8DB9-1278FEE2B2D9}" destId="{E134096F-7640-F041-B118-73CB971B694C}" srcOrd="0" destOrd="0" presId="urn:microsoft.com/office/officeart/2005/8/layout/process1"/>
    <dgm:cxn modelId="{BAD2287C-A705-8B49-AD06-1F8CE7CC1822}" type="presOf" srcId="{5E35B8EB-5265-A142-8222-2B171A45A127}" destId="{7656439E-56E0-2746-8A0E-0FF898CA2C41}" srcOrd="0" destOrd="0" presId="urn:microsoft.com/office/officeart/2005/8/layout/process1"/>
    <dgm:cxn modelId="{0E4977B3-B510-FC4A-B4B6-7541CFC092B7}" type="presOf" srcId="{307991DC-AD68-C848-AAFF-4D2BAED95004}" destId="{2267A58D-0724-A742-9065-67DB9D31AE9E}" srcOrd="0" destOrd="0" presId="urn:microsoft.com/office/officeart/2005/8/layout/process1"/>
    <dgm:cxn modelId="{0553B818-763B-9A41-A140-8D34F8403071}" srcId="{0776666A-ADD7-744A-8DB9-1278FEE2B2D9}" destId="{C17F919B-59BA-DE44-8158-D4F1AED0294E}" srcOrd="0" destOrd="0" parTransId="{4DD407A9-A042-C641-85B9-BD904157B65D}" sibTransId="{6C2BB520-D2EE-6E49-B449-E1B9FAE06EE3}"/>
    <dgm:cxn modelId="{51A1156A-70E9-E047-961A-815BB160819F}" type="presOf" srcId="{6C2BB520-D2EE-6E49-B449-E1B9FAE06EE3}" destId="{0E292332-1FDE-8643-B7D3-466C6BF33250}" srcOrd="0" destOrd="0" presId="urn:microsoft.com/office/officeart/2005/8/layout/process1"/>
    <dgm:cxn modelId="{279ABB0A-C20B-084F-9CB1-CB4858178DBB}" type="presOf" srcId="{6ACDC245-922D-954F-A81F-0176A7DEFB1B}" destId="{DBADFAD2-02E8-7E4F-B903-1171E6D13FFE}" srcOrd="0" destOrd="0" presId="urn:microsoft.com/office/officeart/2005/8/layout/process1"/>
    <dgm:cxn modelId="{E8A833C1-BBC5-1548-BB54-0062C9C22139}" type="presOf" srcId="{6C2BB520-D2EE-6E49-B449-E1B9FAE06EE3}" destId="{27AC6237-CA41-764D-AC96-A89421103142}" srcOrd="1" destOrd="0" presId="urn:microsoft.com/office/officeart/2005/8/layout/process1"/>
    <dgm:cxn modelId="{2DE82298-C076-8342-8E87-F3E4E33DE963}" srcId="{0776666A-ADD7-744A-8DB9-1278FEE2B2D9}" destId="{6ACDC245-922D-954F-A81F-0176A7DEFB1B}" srcOrd="1" destOrd="0" parTransId="{59803E72-E3F3-2147-92ED-2BEAF73AE191}" sibTransId="{307991DC-AD68-C848-AAFF-4D2BAED95004}"/>
    <dgm:cxn modelId="{050EFEAB-9B0F-9445-926F-D1411E38D621}" type="presOf" srcId="{C17F919B-59BA-DE44-8158-D4F1AED0294E}" destId="{D5EC7563-4BB7-954E-8865-9D8FF834D0A9}" srcOrd="0" destOrd="0" presId="urn:microsoft.com/office/officeart/2005/8/layout/process1"/>
    <dgm:cxn modelId="{E5DF28C1-DD59-3E46-9915-7720167D71F0}" srcId="{0776666A-ADD7-744A-8DB9-1278FEE2B2D9}" destId="{5E35B8EB-5265-A142-8222-2B171A45A127}" srcOrd="2" destOrd="0" parTransId="{70A5FBD8-A761-FD41-AF3F-E0AAE3ED885C}" sibTransId="{18D610E9-9856-D248-A713-3E1E3BA5AC9C}"/>
    <dgm:cxn modelId="{CA0341CA-7B3B-2A4B-BA3C-59EEC61CC79B}" type="presOf" srcId="{307991DC-AD68-C848-AAFF-4D2BAED95004}" destId="{DB293047-E683-2F4F-8261-30F205FB1F93}" srcOrd="1" destOrd="0" presId="urn:microsoft.com/office/officeart/2005/8/layout/process1"/>
    <dgm:cxn modelId="{EF4BFAD4-8051-D140-B07B-3050707AF459}" type="presParOf" srcId="{E134096F-7640-F041-B118-73CB971B694C}" destId="{D5EC7563-4BB7-954E-8865-9D8FF834D0A9}" srcOrd="0" destOrd="0" presId="urn:microsoft.com/office/officeart/2005/8/layout/process1"/>
    <dgm:cxn modelId="{67EAD9DF-0825-B740-B55A-52D90FA3ECDC}" type="presParOf" srcId="{E134096F-7640-F041-B118-73CB971B694C}" destId="{0E292332-1FDE-8643-B7D3-466C6BF33250}" srcOrd="1" destOrd="0" presId="urn:microsoft.com/office/officeart/2005/8/layout/process1"/>
    <dgm:cxn modelId="{D2EABAE6-82D3-C84D-81F0-A6E45A2BFF92}" type="presParOf" srcId="{0E292332-1FDE-8643-B7D3-466C6BF33250}" destId="{27AC6237-CA41-764D-AC96-A89421103142}" srcOrd="0" destOrd="0" presId="urn:microsoft.com/office/officeart/2005/8/layout/process1"/>
    <dgm:cxn modelId="{D64DB851-D218-3240-904E-40ED97653E35}" type="presParOf" srcId="{E134096F-7640-F041-B118-73CB971B694C}" destId="{DBADFAD2-02E8-7E4F-B903-1171E6D13FFE}" srcOrd="2" destOrd="0" presId="urn:microsoft.com/office/officeart/2005/8/layout/process1"/>
    <dgm:cxn modelId="{9FA79919-AC80-AE4F-9937-6513660EBDD6}" type="presParOf" srcId="{E134096F-7640-F041-B118-73CB971B694C}" destId="{2267A58D-0724-A742-9065-67DB9D31AE9E}" srcOrd="3" destOrd="0" presId="urn:microsoft.com/office/officeart/2005/8/layout/process1"/>
    <dgm:cxn modelId="{8457B54C-A628-5E48-9727-FDBFF44EE088}" type="presParOf" srcId="{2267A58D-0724-A742-9065-67DB9D31AE9E}" destId="{DB293047-E683-2F4F-8261-30F205FB1F93}" srcOrd="0" destOrd="0" presId="urn:microsoft.com/office/officeart/2005/8/layout/process1"/>
    <dgm:cxn modelId="{4FDD0BDC-0AB9-924A-B1AB-3299CEF4EF7F}" type="presParOf" srcId="{E134096F-7640-F041-B118-73CB971B694C}" destId="{7656439E-56E0-2746-8A0E-0FF898CA2C41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0776666A-ADD7-744A-8DB9-1278FEE2B2D9}" type="doc">
      <dgm:prSet loTypeId="urn:microsoft.com/office/officeart/2005/8/layout/process1" loCatId="" qsTypeId="urn:microsoft.com/office/officeart/2005/8/quickstyle/simple4" qsCatId="simple" csTypeId="urn:microsoft.com/office/officeart/2005/8/colors/accent1_2" csCatId="accent1" phldr="1"/>
      <dgm:spPr/>
    </dgm:pt>
    <dgm:pt modelId="{6ACDC245-922D-954F-A81F-0176A7DEFB1B}">
      <dgm:prSet phldrT="[Text]">
        <dgm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>
              <a:solidFill>
                <a:schemeClr val="bg1"/>
              </a:solidFill>
            </a:rPr>
            <a:t>Clonal Amplification</a:t>
          </a:r>
          <a:endParaRPr lang="en-US" dirty="0">
            <a:solidFill>
              <a:schemeClr val="bg1"/>
            </a:solidFill>
          </a:endParaRPr>
        </a:p>
      </dgm:t>
    </dgm:pt>
    <dgm:pt modelId="{59803E72-E3F3-2147-92ED-2BEAF73AE191}" type="parTrans" cxnId="{2DE82298-C076-8342-8E87-F3E4E33DE963}">
      <dgm:prSet/>
      <dgm:spPr/>
      <dgm:t>
        <a:bodyPr/>
        <a:lstStyle/>
        <a:p>
          <a:endParaRPr lang="en-US"/>
        </a:p>
      </dgm:t>
    </dgm:pt>
    <dgm:pt modelId="{307991DC-AD68-C848-AAFF-4D2BAED95004}" type="sibTrans" cxnId="{2DE82298-C076-8342-8E87-F3E4E33DE963}">
      <dgm:prSet/>
      <dgm:spPr/>
      <dgm:t>
        <a:bodyPr/>
        <a:lstStyle/>
        <a:p>
          <a:endParaRPr lang="en-US"/>
        </a:p>
      </dgm:t>
    </dgm:pt>
    <dgm:pt modelId="{5E35B8EB-5265-A142-8222-2B171A45A127}">
      <dgm:prSet phldrT="[Text]">
        <dgm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>
              <a:solidFill>
                <a:schemeClr val="bg1">
                  <a:lumMod val="75000"/>
                </a:schemeClr>
              </a:solidFill>
            </a:rPr>
            <a:t>Parallel sequencing</a:t>
          </a:r>
          <a:endParaRPr lang="en-US" dirty="0">
            <a:solidFill>
              <a:schemeClr val="bg1">
                <a:lumMod val="75000"/>
              </a:schemeClr>
            </a:solidFill>
          </a:endParaRPr>
        </a:p>
      </dgm:t>
    </dgm:pt>
    <dgm:pt modelId="{70A5FBD8-A761-FD41-AF3F-E0AAE3ED885C}" type="parTrans" cxnId="{E5DF28C1-DD59-3E46-9915-7720167D71F0}">
      <dgm:prSet/>
      <dgm:spPr/>
      <dgm:t>
        <a:bodyPr/>
        <a:lstStyle/>
        <a:p>
          <a:endParaRPr lang="en-US"/>
        </a:p>
      </dgm:t>
    </dgm:pt>
    <dgm:pt modelId="{18D610E9-9856-D248-A713-3E1E3BA5AC9C}" type="sibTrans" cxnId="{E5DF28C1-DD59-3E46-9915-7720167D71F0}">
      <dgm:prSet/>
      <dgm:spPr/>
      <dgm:t>
        <a:bodyPr/>
        <a:lstStyle/>
        <a:p>
          <a:endParaRPr lang="en-US"/>
        </a:p>
      </dgm:t>
    </dgm:pt>
    <dgm:pt modelId="{C17F919B-59BA-DE44-8158-D4F1AED0294E}">
      <dgm:prSet phldrT="[Text]">
        <dgm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>
              <a:solidFill>
                <a:schemeClr val="bg1">
                  <a:lumMod val="75000"/>
                </a:schemeClr>
              </a:solidFill>
            </a:rPr>
            <a:t>Sample prep</a:t>
          </a:r>
          <a:endParaRPr lang="en-US" dirty="0">
            <a:solidFill>
              <a:schemeClr val="bg1">
                <a:lumMod val="75000"/>
              </a:schemeClr>
            </a:solidFill>
          </a:endParaRPr>
        </a:p>
      </dgm:t>
    </dgm:pt>
    <dgm:pt modelId="{4DD407A9-A042-C641-85B9-BD904157B65D}" type="parTrans" cxnId="{0553B818-763B-9A41-A140-8D34F8403071}">
      <dgm:prSet/>
      <dgm:spPr/>
      <dgm:t>
        <a:bodyPr/>
        <a:lstStyle/>
        <a:p>
          <a:endParaRPr lang="en-US"/>
        </a:p>
      </dgm:t>
    </dgm:pt>
    <dgm:pt modelId="{6C2BB520-D2EE-6E49-B449-E1B9FAE06EE3}" type="sibTrans" cxnId="{0553B818-763B-9A41-A140-8D34F8403071}">
      <dgm:prSet/>
      <dgm:spPr/>
      <dgm:t>
        <a:bodyPr/>
        <a:lstStyle/>
        <a:p>
          <a:endParaRPr lang="en-US"/>
        </a:p>
      </dgm:t>
    </dgm:pt>
    <dgm:pt modelId="{E134096F-7640-F041-B118-73CB971B694C}" type="pres">
      <dgm:prSet presAssocID="{0776666A-ADD7-744A-8DB9-1278FEE2B2D9}" presName="Name0" presStyleCnt="0">
        <dgm:presLayoutVars>
          <dgm:dir/>
          <dgm:resizeHandles val="exact"/>
        </dgm:presLayoutVars>
      </dgm:prSet>
      <dgm:spPr/>
    </dgm:pt>
    <dgm:pt modelId="{D5EC7563-4BB7-954E-8865-9D8FF834D0A9}" type="pres">
      <dgm:prSet presAssocID="{C17F919B-59BA-DE44-8158-D4F1AED0294E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E292332-1FDE-8643-B7D3-466C6BF33250}" type="pres">
      <dgm:prSet presAssocID="{6C2BB520-D2EE-6E49-B449-E1B9FAE06EE3}" presName="sibTrans" presStyleLbl="sibTrans2D1" presStyleIdx="0" presStyleCnt="2"/>
      <dgm:spPr/>
      <dgm:t>
        <a:bodyPr/>
        <a:lstStyle/>
        <a:p>
          <a:endParaRPr lang="nl-BE"/>
        </a:p>
      </dgm:t>
    </dgm:pt>
    <dgm:pt modelId="{27AC6237-CA41-764D-AC96-A89421103142}" type="pres">
      <dgm:prSet presAssocID="{6C2BB520-D2EE-6E49-B449-E1B9FAE06EE3}" presName="connectorText" presStyleLbl="sibTrans2D1" presStyleIdx="0" presStyleCnt="2"/>
      <dgm:spPr/>
      <dgm:t>
        <a:bodyPr/>
        <a:lstStyle/>
        <a:p>
          <a:endParaRPr lang="nl-BE"/>
        </a:p>
      </dgm:t>
    </dgm:pt>
    <dgm:pt modelId="{DBADFAD2-02E8-7E4F-B903-1171E6D13FFE}" type="pres">
      <dgm:prSet presAssocID="{6ACDC245-922D-954F-A81F-0176A7DEFB1B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267A58D-0724-A742-9065-67DB9D31AE9E}" type="pres">
      <dgm:prSet presAssocID="{307991DC-AD68-C848-AAFF-4D2BAED95004}" presName="sibTrans" presStyleLbl="sibTrans2D1" presStyleIdx="1" presStyleCnt="2"/>
      <dgm:spPr/>
      <dgm:t>
        <a:bodyPr/>
        <a:lstStyle/>
        <a:p>
          <a:endParaRPr lang="nl-BE"/>
        </a:p>
      </dgm:t>
    </dgm:pt>
    <dgm:pt modelId="{DB293047-E683-2F4F-8261-30F205FB1F93}" type="pres">
      <dgm:prSet presAssocID="{307991DC-AD68-C848-AAFF-4D2BAED95004}" presName="connectorText" presStyleLbl="sibTrans2D1" presStyleIdx="1" presStyleCnt="2"/>
      <dgm:spPr/>
      <dgm:t>
        <a:bodyPr/>
        <a:lstStyle/>
        <a:p>
          <a:endParaRPr lang="nl-BE"/>
        </a:p>
      </dgm:t>
    </dgm:pt>
    <dgm:pt modelId="{7656439E-56E0-2746-8A0E-0FF898CA2C41}" type="pres">
      <dgm:prSet presAssocID="{5E35B8EB-5265-A142-8222-2B171A45A127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66812AB-D2D2-BE45-B750-B5DB438A17A2}" type="presOf" srcId="{6ACDC245-922D-954F-A81F-0176A7DEFB1B}" destId="{DBADFAD2-02E8-7E4F-B903-1171E6D13FFE}" srcOrd="0" destOrd="0" presId="urn:microsoft.com/office/officeart/2005/8/layout/process1"/>
    <dgm:cxn modelId="{0553B818-763B-9A41-A140-8D34F8403071}" srcId="{0776666A-ADD7-744A-8DB9-1278FEE2B2D9}" destId="{C17F919B-59BA-DE44-8158-D4F1AED0294E}" srcOrd="0" destOrd="0" parTransId="{4DD407A9-A042-C641-85B9-BD904157B65D}" sibTransId="{6C2BB520-D2EE-6E49-B449-E1B9FAE06EE3}"/>
    <dgm:cxn modelId="{444A1763-D324-3A4F-A887-268C33E91D8D}" type="presOf" srcId="{307991DC-AD68-C848-AAFF-4D2BAED95004}" destId="{DB293047-E683-2F4F-8261-30F205FB1F93}" srcOrd="1" destOrd="0" presId="urn:microsoft.com/office/officeart/2005/8/layout/process1"/>
    <dgm:cxn modelId="{7E2D0E77-9BE7-2E42-AF6A-3B4579A0C3CD}" type="presOf" srcId="{0776666A-ADD7-744A-8DB9-1278FEE2B2D9}" destId="{E134096F-7640-F041-B118-73CB971B694C}" srcOrd="0" destOrd="0" presId="urn:microsoft.com/office/officeart/2005/8/layout/process1"/>
    <dgm:cxn modelId="{2DE82298-C076-8342-8E87-F3E4E33DE963}" srcId="{0776666A-ADD7-744A-8DB9-1278FEE2B2D9}" destId="{6ACDC245-922D-954F-A81F-0176A7DEFB1B}" srcOrd="1" destOrd="0" parTransId="{59803E72-E3F3-2147-92ED-2BEAF73AE191}" sibTransId="{307991DC-AD68-C848-AAFF-4D2BAED95004}"/>
    <dgm:cxn modelId="{D6244965-B36F-1749-933A-9F3F5EBA3E8D}" type="presOf" srcId="{6C2BB520-D2EE-6E49-B449-E1B9FAE06EE3}" destId="{27AC6237-CA41-764D-AC96-A89421103142}" srcOrd="1" destOrd="0" presId="urn:microsoft.com/office/officeart/2005/8/layout/process1"/>
    <dgm:cxn modelId="{0B0915E3-3DBC-4744-B52A-5DF9E880B600}" type="presOf" srcId="{5E35B8EB-5265-A142-8222-2B171A45A127}" destId="{7656439E-56E0-2746-8A0E-0FF898CA2C41}" srcOrd="0" destOrd="0" presId="urn:microsoft.com/office/officeart/2005/8/layout/process1"/>
    <dgm:cxn modelId="{86A4F6EF-694D-1E4E-8758-8D8A281658AF}" type="presOf" srcId="{307991DC-AD68-C848-AAFF-4D2BAED95004}" destId="{2267A58D-0724-A742-9065-67DB9D31AE9E}" srcOrd="0" destOrd="0" presId="urn:microsoft.com/office/officeart/2005/8/layout/process1"/>
    <dgm:cxn modelId="{21F459E5-0193-324E-AACD-E2097F5E8BCD}" type="presOf" srcId="{C17F919B-59BA-DE44-8158-D4F1AED0294E}" destId="{D5EC7563-4BB7-954E-8865-9D8FF834D0A9}" srcOrd="0" destOrd="0" presId="urn:microsoft.com/office/officeart/2005/8/layout/process1"/>
    <dgm:cxn modelId="{8BEDC897-F1DA-AB47-941E-C4A782DC8413}" type="presOf" srcId="{6C2BB520-D2EE-6E49-B449-E1B9FAE06EE3}" destId="{0E292332-1FDE-8643-B7D3-466C6BF33250}" srcOrd="0" destOrd="0" presId="urn:microsoft.com/office/officeart/2005/8/layout/process1"/>
    <dgm:cxn modelId="{E5DF28C1-DD59-3E46-9915-7720167D71F0}" srcId="{0776666A-ADD7-744A-8DB9-1278FEE2B2D9}" destId="{5E35B8EB-5265-A142-8222-2B171A45A127}" srcOrd="2" destOrd="0" parTransId="{70A5FBD8-A761-FD41-AF3F-E0AAE3ED885C}" sibTransId="{18D610E9-9856-D248-A713-3E1E3BA5AC9C}"/>
    <dgm:cxn modelId="{B157E6A5-9F80-6E46-A4D8-B4EF7AEA8CE5}" type="presParOf" srcId="{E134096F-7640-F041-B118-73CB971B694C}" destId="{D5EC7563-4BB7-954E-8865-9D8FF834D0A9}" srcOrd="0" destOrd="0" presId="urn:microsoft.com/office/officeart/2005/8/layout/process1"/>
    <dgm:cxn modelId="{D335B897-6C49-624F-866B-A849A5FCA84A}" type="presParOf" srcId="{E134096F-7640-F041-B118-73CB971B694C}" destId="{0E292332-1FDE-8643-B7D3-466C6BF33250}" srcOrd="1" destOrd="0" presId="urn:microsoft.com/office/officeart/2005/8/layout/process1"/>
    <dgm:cxn modelId="{393462DB-DCE5-CC47-B2A5-E4BEC7661B06}" type="presParOf" srcId="{0E292332-1FDE-8643-B7D3-466C6BF33250}" destId="{27AC6237-CA41-764D-AC96-A89421103142}" srcOrd="0" destOrd="0" presId="urn:microsoft.com/office/officeart/2005/8/layout/process1"/>
    <dgm:cxn modelId="{B3C2249C-3C1F-9041-B014-8B218ABE4164}" type="presParOf" srcId="{E134096F-7640-F041-B118-73CB971B694C}" destId="{DBADFAD2-02E8-7E4F-B903-1171E6D13FFE}" srcOrd="2" destOrd="0" presId="urn:microsoft.com/office/officeart/2005/8/layout/process1"/>
    <dgm:cxn modelId="{9A1C9539-43CA-2349-9664-627CEEECF7BB}" type="presParOf" srcId="{E134096F-7640-F041-B118-73CB971B694C}" destId="{2267A58D-0724-A742-9065-67DB9D31AE9E}" srcOrd="3" destOrd="0" presId="urn:microsoft.com/office/officeart/2005/8/layout/process1"/>
    <dgm:cxn modelId="{9C52BD4B-7F90-D740-8C4E-03DD5F464928}" type="presParOf" srcId="{2267A58D-0724-A742-9065-67DB9D31AE9E}" destId="{DB293047-E683-2F4F-8261-30F205FB1F93}" srcOrd="0" destOrd="0" presId="urn:microsoft.com/office/officeart/2005/8/layout/process1"/>
    <dgm:cxn modelId="{5A2D6FC1-587F-5F4B-910D-BEAC75706FB1}" type="presParOf" srcId="{E134096F-7640-F041-B118-73CB971B694C}" destId="{7656439E-56E0-2746-8A0E-0FF898CA2C41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0776666A-ADD7-744A-8DB9-1278FEE2B2D9}" type="doc">
      <dgm:prSet loTypeId="urn:microsoft.com/office/officeart/2005/8/layout/process1" loCatId="" qsTypeId="urn:microsoft.com/office/officeart/2005/8/quickstyle/simple4" qsCatId="simple" csTypeId="urn:microsoft.com/office/officeart/2005/8/colors/accent1_2" csCatId="accent1" phldr="1"/>
      <dgm:spPr/>
    </dgm:pt>
    <dgm:pt modelId="{6ACDC245-922D-954F-A81F-0176A7DEFB1B}">
      <dgm:prSet phldrT="[Text]">
        <dgm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>
              <a:solidFill>
                <a:schemeClr val="bg1"/>
              </a:solidFill>
            </a:rPr>
            <a:t>Clonal Amplification</a:t>
          </a:r>
          <a:endParaRPr lang="en-US" dirty="0">
            <a:solidFill>
              <a:schemeClr val="bg1"/>
            </a:solidFill>
          </a:endParaRPr>
        </a:p>
      </dgm:t>
    </dgm:pt>
    <dgm:pt modelId="{59803E72-E3F3-2147-92ED-2BEAF73AE191}" type="parTrans" cxnId="{2DE82298-C076-8342-8E87-F3E4E33DE963}">
      <dgm:prSet/>
      <dgm:spPr/>
      <dgm:t>
        <a:bodyPr/>
        <a:lstStyle/>
        <a:p>
          <a:endParaRPr lang="en-US"/>
        </a:p>
      </dgm:t>
    </dgm:pt>
    <dgm:pt modelId="{307991DC-AD68-C848-AAFF-4D2BAED95004}" type="sibTrans" cxnId="{2DE82298-C076-8342-8E87-F3E4E33DE963}">
      <dgm:prSet/>
      <dgm:spPr/>
      <dgm:t>
        <a:bodyPr/>
        <a:lstStyle/>
        <a:p>
          <a:endParaRPr lang="en-US"/>
        </a:p>
      </dgm:t>
    </dgm:pt>
    <dgm:pt modelId="{5E35B8EB-5265-A142-8222-2B171A45A127}">
      <dgm:prSet phldrT="[Text]">
        <dgm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>
              <a:solidFill>
                <a:schemeClr val="bg1">
                  <a:lumMod val="75000"/>
                </a:schemeClr>
              </a:solidFill>
            </a:rPr>
            <a:t>Parallel sequencing</a:t>
          </a:r>
          <a:endParaRPr lang="en-US" dirty="0">
            <a:solidFill>
              <a:schemeClr val="bg1">
                <a:lumMod val="75000"/>
              </a:schemeClr>
            </a:solidFill>
          </a:endParaRPr>
        </a:p>
      </dgm:t>
    </dgm:pt>
    <dgm:pt modelId="{70A5FBD8-A761-FD41-AF3F-E0AAE3ED885C}" type="parTrans" cxnId="{E5DF28C1-DD59-3E46-9915-7720167D71F0}">
      <dgm:prSet/>
      <dgm:spPr/>
      <dgm:t>
        <a:bodyPr/>
        <a:lstStyle/>
        <a:p>
          <a:endParaRPr lang="en-US"/>
        </a:p>
      </dgm:t>
    </dgm:pt>
    <dgm:pt modelId="{18D610E9-9856-D248-A713-3E1E3BA5AC9C}" type="sibTrans" cxnId="{E5DF28C1-DD59-3E46-9915-7720167D71F0}">
      <dgm:prSet/>
      <dgm:spPr/>
      <dgm:t>
        <a:bodyPr/>
        <a:lstStyle/>
        <a:p>
          <a:endParaRPr lang="en-US"/>
        </a:p>
      </dgm:t>
    </dgm:pt>
    <dgm:pt modelId="{C17F919B-59BA-DE44-8158-D4F1AED0294E}">
      <dgm:prSet phldrT="[Text]">
        <dgm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>
              <a:solidFill>
                <a:schemeClr val="bg1">
                  <a:lumMod val="75000"/>
                </a:schemeClr>
              </a:solidFill>
            </a:rPr>
            <a:t>Sample prep</a:t>
          </a:r>
          <a:endParaRPr lang="en-US" dirty="0">
            <a:solidFill>
              <a:schemeClr val="bg1">
                <a:lumMod val="75000"/>
              </a:schemeClr>
            </a:solidFill>
          </a:endParaRPr>
        </a:p>
      </dgm:t>
    </dgm:pt>
    <dgm:pt modelId="{4DD407A9-A042-C641-85B9-BD904157B65D}" type="parTrans" cxnId="{0553B818-763B-9A41-A140-8D34F8403071}">
      <dgm:prSet/>
      <dgm:spPr/>
      <dgm:t>
        <a:bodyPr/>
        <a:lstStyle/>
        <a:p>
          <a:endParaRPr lang="en-US"/>
        </a:p>
      </dgm:t>
    </dgm:pt>
    <dgm:pt modelId="{6C2BB520-D2EE-6E49-B449-E1B9FAE06EE3}" type="sibTrans" cxnId="{0553B818-763B-9A41-A140-8D34F8403071}">
      <dgm:prSet/>
      <dgm:spPr/>
      <dgm:t>
        <a:bodyPr/>
        <a:lstStyle/>
        <a:p>
          <a:endParaRPr lang="en-US"/>
        </a:p>
      </dgm:t>
    </dgm:pt>
    <dgm:pt modelId="{E134096F-7640-F041-B118-73CB971B694C}" type="pres">
      <dgm:prSet presAssocID="{0776666A-ADD7-744A-8DB9-1278FEE2B2D9}" presName="Name0" presStyleCnt="0">
        <dgm:presLayoutVars>
          <dgm:dir/>
          <dgm:resizeHandles val="exact"/>
        </dgm:presLayoutVars>
      </dgm:prSet>
      <dgm:spPr/>
    </dgm:pt>
    <dgm:pt modelId="{D5EC7563-4BB7-954E-8865-9D8FF834D0A9}" type="pres">
      <dgm:prSet presAssocID="{C17F919B-59BA-DE44-8158-D4F1AED0294E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E292332-1FDE-8643-B7D3-466C6BF33250}" type="pres">
      <dgm:prSet presAssocID="{6C2BB520-D2EE-6E49-B449-E1B9FAE06EE3}" presName="sibTrans" presStyleLbl="sibTrans2D1" presStyleIdx="0" presStyleCnt="2"/>
      <dgm:spPr/>
      <dgm:t>
        <a:bodyPr/>
        <a:lstStyle/>
        <a:p>
          <a:endParaRPr lang="nl-BE"/>
        </a:p>
      </dgm:t>
    </dgm:pt>
    <dgm:pt modelId="{27AC6237-CA41-764D-AC96-A89421103142}" type="pres">
      <dgm:prSet presAssocID="{6C2BB520-D2EE-6E49-B449-E1B9FAE06EE3}" presName="connectorText" presStyleLbl="sibTrans2D1" presStyleIdx="0" presStyleCnt="2"/>
      <dgm:spPr/>
      <dgm:t>
        <a:bodyPr/>
        <a:lstStyle/>
        <a:p>
          <a:endParaRPr lang="nl-BE"/>
        </a:p>
      </dgm:t>
    </dgm:pt>
    <dgm:pt modelId="{DBADFAD2-02E8-7E4F-B903-1171E6D13FFE}" type="pres">
      <dgm:prSet presAssocID="{6ACDC245-922D-954F-A81F-0176A7DEFB1B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267A58D-0724-A742-9065-67DB9D31AE9E}" type="pres">
      <dgm:prSet presAssocID="{307991DC-AD68-C848-AAFF-4D2BAED95004}" presName="sibTrans" presStyleLbl="sibTrans2D1" presStyleIdx="1" presStyleCnt="2"/>
      <dgm:spPr/>
      <dgm:t>
        <a:bodyPr/>
        <a:lstStyle/>
        <a:p>
          <a:endParaRPr lang="nl-BE"/>
        </a:p>
      </dgm:t>
    </dgm:pt>
    <dgm:pt modelId="{DB293047-E683-2F4F-8261-30F205FB1F93}" type="pres">
      <dgm:prSet presAssocID="{307991DC-AD68-C848-AAFF-4D2BAED95004}" presName="connectorText" presStyleLbl="sibTrans2D1" presStyleIdx="1" presStyleCnt="2"/>
      <dgm:spPr/>
      <dgm:t>
        <a:bodyPr/>
        <a:lstStyle/>
        <a:p>
          <a:endParaRPr lang="nl-BE"/>
        </a:p>
      </dgm:t>
    </dgm:pt>
    <dgm:pt modelId="{7656439E-56E0-2746-8A0E-0FF898CA2C41}" type="pres">
      <dgm:prSet presAssocID="{5E35B8EB-5265-A142-8222-2B171A45A127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8AFA1EB-4BE7-394E-8670-59906EA1F5A3}" type="presOf" srcId="{6ACDC245-922D-954F-A81F-0176A7DEFB1B}" destId="{DBADFAD2-02E8-7E4F-B903-1171E6D13FFE}" srcOrd="0" destOrd="0" presId="urn:microsoft.com/office/officeart/2005/8/layout/process1"/>
    <dgm:cxn modelId="{2DE82298-C076-8342-8E87-F3E4E33DE963}" srcId="{0776666A-ADD7-744A-8DB9-1278FEE2B2D9}" destId="{6ACDC245-922D-954F-A81F-0176A7DEFB1B}" srcOrd="1" destOrd="0" parTransId="{59803E72-E3F3-2147-92ED-2BEAF73AE191}" sibTransId="{307991DC-AD68-C848-AAFF-4D2BAED95004}"/>
    <dgm:cxn modelId="{11BBB9EF-7AEA-7D42-8043-01BD94829D23}" type="presOf" srcId="{307991DC-AD68-C848-AAFF-4D2BAED95004}" destId="{2267A58D-0724-A742-9065-67DB9D31AE9E}" srcOrd="0" destOrd="0" presId="urn:microsoft.com/office/officeart/2005/8/layout/process1"/>
    <dgm:cxn modelId="{ECAD4562-3F72-AC43-AF6A-0C0F58782661}" type="presOf" srcId="{0776666A-ADD7-744A-8DB9-1278FEE2B2D9}" destId="{E134096F-7640-F041-B118-73CB971B694C}" srcOrd="0" destOrd="0" presId="urn:microsoft.com/office/officeart/2005/8/layout/process1"/>
    <dgm:cxn modelId="{43020C87-FD7D-9847-83D5-E3700CC297EA}" type="presOf" srcId="{5E35B8EB-5265-A142-8222-2B171A45A127}" destId="{7656439E-56E0-2746-8A0E-0FF898CA2C41}" srcOrd="0" destOrd="0" presId="urn:microsoft.com/office/officeart/2005/8/layout/process1"/>
    <dgm:cxn modelId="{ABB21CD3-E7E5-4547-B755-1FE837A3C49E}" type="presOf" srcId="{307991DC-AD68-C848-AAFF-4D2BAED95004}" destId="{DB293047-E683-2F4F-8261-30F205FB1F93}" srcOrd="1" destOrd="0" presId="urn:microsoft.com/office/officeart/2005/8/layout/process1"/>
    <dgm:cxn modelId="{3E7C06CA-7941-614C-ABB3-02E1BFBF6B22}" type="presOf" srcId="{C17F919B-59BA-DE44-8158-D4F1AED0294E}" destId="{D5EC7563-4BB7-954E-8865-9D8FF834D0A9}" srcOrd="0" destOrd="0" presId="urn:microsoft.com/office/officeart/2005/8/layout/process1"/>
    <dgm:cxn modelId="{E5DF28C1-DD59-3E46-9915-7720167D71F0}" srcId="{0776666A-ADD7-744A-8DB9-1278FEE2B2D9}" destId="{5E35B8EB-5265-A142-8222-2B171A45A127}" srcOrd="2" destOrd="0" parTransId="{70A5FBD8-A761-FD41-AF3F-E0AAE3ED885C}" sibTransId="{18D610E9-9856-D248-A713-3E1E3BA5AC9C}"/>
    <dgm:cxn modelId="{0553B818-763B-9A41-A140-8D34F8403071}" srcId="{0776666A-ADD7-744A-8DB9-1278FEE2B2D9}" destId="{C17F919B-59BA-DE44-8158-D4F1AED0294E}" srcOrd="0" destOrd="0" parTransId="{4DD407A9-A042-C641-85B9-BD904157B65D}" sibTransId="{6C2BB520-D2EE-6E49-B449-E1B9FAE06EE3}"/>
    <dgm:cxn modelId="{73C4771A-783E-904C-BEAB-4FDDA33C9E87}" type="presOf" srcId="{6C2BB520-D2EE-6E49-B449-E1B9FAE06EE3}" destId="{0E292332-1FDE-8643-B7D3-466C6BF33250}" srcOrd="0" destOrd="0" presId="urn:microsoft.com/office/officeart/2005/8/layout/process1"/>
    <dgm:cxn modelId="{F012F461-20D3-7D43-B3D6-D52F6CF65E92}" type="presOf" srcId="{6C2BB520-D2EE-6E49-B449-E1B9FAE06EE3}" destId="{27AC6237-CA41-764D-AC96-A89421103142}" srcOrd="1" destOrd="0" presId="urn:microsoft.com/office/officeart/2005/8/layout/process1"/>
    <dgm:cxn modelId="{DD4CAC40-F816-2548-9585-5605111367B6}" type="presParOf" srcId="{E134096F-7640-F041-B118-73CB971B694C}" destId="{D5EC7563-4BB7-954E-8865-9D8FF834D0A9}" srcOrd="0" destOrd="0" presId="urn:microsoft.com/office/officeart/2005/8/layout/process1"/>
    <dgm:cxn modelId="{3F231445-ACE6-6E4D-8100-5A6A08F1578D}" type="presParOf" srcId="{E134096F-7640-F041-B118-73CB971B694C}" destId="{0E292332-1FDE-8643-B7D3-466C6BF33250}" srcOrd="1" destOrd="0" presId="urn:microsoft.com/office/officeart/2005/8/layout/process1"/>
    <dgm:cxn modelId="{4963178D-0E1D-D940-BE28-6CF3FF60B46F}" type="presParOf" srcId="{0E292332-1FDE-8643-B7D3-466C6BF33250}" destId="{27AC6237-CA41-764D-AC96-A89421103142}" srcOrd="0" destOrd="0" presId="urn:microsoft.com/office/officeart/2005/8/layout/process1"/>
    <dgm:cxn modelId="{15869A39-146A-8840-A4F9-4DCA8B272610}" type="presParOf" srcId="{E134096F-7640-F041-B118-73CB971B694C}" destId="{DBADFAD2-02E8-7E4F-B903-1171E6D13FFE}" srcOrd="2" destOrd="0" presId="urn:microsoft.com/office/officeart/2005/8/layout/process1"/>
    <dgm:cxn modelId="{32835BE4-AC19-E549-8617-9BB05E47A143}" type="presParOf" srcId="{E134096F-7640-F041-B118-73CB971B694C}" destId="{2267A58D-0724-A742-9065-67DB9D31AE9E}" srcOrd="3" destOrd="0" presId="urn:microsoft.com/office/officeart/2005/8/layout/process1"/>
    <dgm:cxn modelId="{61D2246E-D5ED-BA40-B327-9CF0A9856EED}" type="presParOf" srcId="{2267A58D-0724-A742-9065-67DB9D31AE9E}" destId="{DB293047-E683-2F4F-8261-30F205FB1F93}" srcOrd="0" destOrd="0" presId="urn:microsoft.com/office/officeart/2005/8/layout/process1"/>
    <dgm:cxn modelId="{07416F9F-2830-9247-BD4B-6B613FCEB525}" type="presParOf" srcId="{E134096F-7640-F041-B118-73CB971B694C}" destId="{7656439E-56E0-2746-8A0E-0FF898CA2C41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0776666A-ADD7-744A-8DB9-1278FEE2B2D9}" type="doc">
      <dgm:prSet loTypeId="urn:microsoft.com/office/officeart/2005/8/layout/process1" loCatId="" qsTypeId="urn:microsoft.com/office/officeart/2005/8/quickstyle/simple4" qsCatId="simple" csTypeId="urn:microsoft.com/office/officeart/2005/8/colors/accent1_2" csCatId="accent1" phldr="1"/>
      <dgm:spPr/>
    </dgm:pt>
    <dgm:pt modelId="{6ACDC245-922D-954F-A81F-0176A7DEFB1B}">
      <dgm:prSet phldrT="[Text]">
        <dgm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>
              <a:solidFill>
                <a:schemeClr val="bg1"/>
              </a:solidFill>
            </a:rPr>
            <a:t>Clonal Amplification</a:t>
          </a:r>
          <a:endParaRPr lang="en-US" dirty="0">
            <a:solidFill>
              <a:schemeClr val="bg1"/>
            </a:solidFill>
          </a:endParaRPr>
        </a:p>
      </dgm:t>
    </dgm:pt>
    <dgm:pt modelId="{59803E72-E3F3-2147-92ED-2BEAF73AE191}" type="parTrans" cxnId="{2DE82298-C076-8342-8E87-F3E4E33DE963}">
      <dgm:prSet/>
      <dgm:spPr/>
      <dgm:t>
        <a:bodyPr/>
        <a:lstStyle/>
        <a:p>
          <a:endParaRPr lang="en-US"/>
        </a:p>
      </dgm:t>
    </dgm:pt>
    <dgm:pt modelId="{307991DC-AD68-C848-AAFF-4D2BAED95004}" type="sibTrans" cxnId="{2DE82298-C076-8342-8E87-F3E4E33DE963}">
      <dgm:prSet/>
      <dgm:spPr/>
      <dgm:t>
        <a:bodyPr/>
        <a:lstStyle/>
        <a:p>
          <a:endParaRPr lang="en-US"/>
        </a:p>
      </dgm:t>
    </dgm:pt>
    <dgm:pt modelId="{5E35B8EB-5265-A142-8222-2B171A45A127}">
      <dgm:prSet phldrT="[Text]">
        <dgm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>
              <a:solidFill>
                <a:schemeClr val="bg1">
                  <a:lumMod val="75000"/>
                </a:schemeClr>
              </a:solidFill>
            </a:rPr>
            <a:t>Parallel sequencing</a:t>
          </a:r>
          <a:endParaRPr lang="en-US" dirty="0">
            <a:solidFill>
              <a:schemeClr val="bg1">
                <a:lumMod val="75000"/>
              </a:schemeClr>
            </a:solidFill>
          </a:endParaRPr>
        </a:p>
      </dgm:t>
    </dgm:pt>
    <dgm:pt modelId="{70A5FBD8-A761-FD41-AF3F-E0AAE3ED885C}" type="parTrans" cxnId="{E5DF28C1-DD59-3E46-9915-7720167D71F0}">
      <dgm:prSet/>
      <dgm:spPr/>
      <dgm:t>
        <a:bodyPr/>
        <a:lstStyle/>
        <a:p>
          <a:endParaRPr lang="en-US"/>
        </a:p>
      </dgm:t>
    </dgm:pt>
    <dgm:pt modelId="{18D610E9-9856-D248-A713-3E1E3BA5AC9C}" type="sibTrans" cxnId="{E5DF28C1-DD59-3E46-9915-7720167D71F0}">
      <dgm:prSet/>
      <dgm:spPr/>
      <dgm:t>
        <a:bodyPr/>
        <a:lstStyle/>
        <a:p>
          <a:endParaRPr lang="en-US"/>
        </a:p>
      </dgm:t>
    </dgm:pt>
    <dgm:pt modelId="{C17F919B-59BA-DE44-8158-D4F1AED0294E}">
      <dgm:prSet phldrT="[Text]">
        <dgm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>
              <a:solidFill>
                <a:schemeClr val="bg1">
                  <a:lumMod val="75000"/>
                </a:schemeClr>
              </a:solidFill>
            </a:rPr>
            <a:t>Sample prep</a:t>
          </a:r>
          <a:endParaRPr lang="en-US" dirty="0">
            <a:solidFill>
              <a:schemeClr val="bg1">
                <a:lumMod val="75000"/>
              </a:schemeClr>
            </a:solidFill>
          </a:endParaRPr>
        </a:p>
      </dgm:t>
    </dgm:pt>
    <dgm:pt modelId="{4DD407A9-A042-C641-85B9-BD904157B65D}" type="parTrans" cxnId="{0553B818-763B-9A41-A140-8D34F8403071}">
      <dgm:prSet/>
      <dgm:spPr/>
      <dgm:t>
        <a:bodyPr/>
        <a:lstStyle/>
        <a:p>
          <a:endParaRPr lang="en-US"/>
        </a:p>
      </dgm:t>
    </dgm:pt>
    <dgm:pt modelId="{6C2BB520-D2EE-6E49-B449-E1B9FAE06EE3}" type="sibTrans" cxnId="{0553B818-763B-9A41-A140-8D34F8403071}">
      <dgm:prSet/>
      <dgm:spPr/>
      <dgm:t>
        <a:bodyPr/>
        <a:lstStyle/>
        <a:p>
          <a:endParaRPr lang="en-US"/>
        </a:p>
      </dgm:t>
    </dgm:pt>
    <dgm:pt modelId="{E134096F-7640-F041-B118-73CB971B694C}" type="pres">
      <dgm:prSet presAssocID="{0776666A-ADD7-744A-8DB9-1278FEE2B2D9}" presName="Name0" presStyleCnt="0">
        <dgm:presLayoutVars>
          <dgm:dir/>
          <dgm:resizeHandles val="exact"/>
        </dgm:presLayoutVars>
      </dgm:prSet>
      <dgm:spPr/>
    </dgm:pt>
    <dgm:pt modelId="{D5EC7563-4BB7-954E-8865-9D8FF834D0A9}" type="pres">
      <dgm:prSet presAssocID="{C17F919B-59BA-DE44-8158-D4F1AED0294E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E292332-1FDE-8643-B7D3-466C6BF33250}" type="pres">
      <dgm:prSet presAssocID="{6C2BB520-D2EE-6E49-B449-E1B9FAE06EE3}" presName="sibTrans" presStyleLbl="sibTrans2D1" presStyleIdx="0" presStyleCnt="2"/>
      <dgm:spPr/>
      <dgm:t>
        <a:bodyPr/>
        <a:lstStyle/>
        <a:p>
          <a:endParaRPr lang="nl-BE"/>
        </a:p>
      </dgm:t>
    </dgm:pt>
    <dgm:pt modelId="{27AC6237-CA41-764D-AC96-A89421103142}" type="pres">
      <dgm:prSet presAssocID="{6C2BB520-D2EE-6E49-B449-E1B9FAE06EE3}" presName="connectorText" presStyleLbl="sibTrans2D1" presStyleIdx="0" presStyleCnt="2"/>
      <dgm:spPr/>
      <dgm:t>
        <a:bodyPr/>
        <a:lstStyle/>
        <a:p>
          <a:endParaRPr lang="nl-BE"/>
        </a:p>
      </dgm:t>
    </dgm:pt>
    <dgm:pt modelId="{DBADFAD2-02E8-7E4F-B903-1171E6D13FFE}" type="pres">
      <dgm:prSet presAssocID="{6ACDC245-922D-954F-A81F-0176A7DEFB1B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267A58D-0724-A742-9065-67DB9D31AE9E}" type="pres">
      <dgm:prSet presAssocID="{307991DC-AD68-C848-AAFF-4D2BAED95004}" presName="sibTrans" presStyleLbl="sibTrans2D1" presStyleIdx="1" presStyleCnt="2"/>
      <dgm:spPr/>
      <dgm:t>
        <a:bodyPr/>
        <a:lstStyle/>
        <a:p>
          <a:endParaRPr lang="nl-BE"/>
        </a:p>
      </dgm:t>
    </dgm:pt>
    <dgm:pt modelId="{DB293047-E683-2F4F-8261-30F205FB1F93}" type="pres">
      <dgm:prSet presAssocID="{307991DC-AD68-C848-AAFF-4D2BAED95004}" presName="connectorText" presStyleLbl="sibTrans2D1" presStyleIdx="1" presStyleCnt="2"/>
      <dgm:spPr/>
      <dgm:t>
        <a:bodyPr/>
        <a:lstStyle/>
        <a:p>
          <a:endParaRPr lang="nl-BE"/>
        </a:p>
      </dgm:t>
    </dgm:pt>
    <dgm:pt modelId="{7656439E-56E0-2746-8A0E-0FF898CA2C41}" type="pres">
      <dgm:prSet presAssocID="{5E35B8EB-5265-A142-8222-2B171A45A127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553B818-763B-9A41-A140-8D34F8403071}" srcId="{0776666A-ADD7-744A-8DB9-1278FEE2B2D9}" destId="{C17F919B-59BA-DE44-8158-D4F1AED0294E}" srcOrd="0" destOrd="0" parTransId="{4DD407A9-A042-C641-85B9-BD904157B65D}" sibTransId="{6C2BB520-D2EE-6E49-B449-E1B9FAE06EE3}"/>
    <dgm:cxn modelId="{FDB8EF24-1EE0-FF4D-9455-3CD7004EE41E}" type="presOf" srcId="{6C2BB520-D2EE-6E49-B449-E1B9FAE06EE3}" destId="{27AC6237-CA41-764D-AC96-A89421103142}" srcOrd="1" destOrd="0" presId="urn:microsoft.com/office/officeart/2005/8/layout/process1"/>
    <dgm:cxn modelId="{8833BCAA-1ACB-AA42-8E44-44B9A810F114}" type="presOf" srcId="{6C2BB520-D2EE-6E49-B449-E1B9FAE06EE3}" destId="{0E292332-1FDE-8643-B7D3-466C6BF33250}" srcOrd="0" destOrd="0" presId="urn:microsoft.com/office/officeart/2005/8/layout/process1"/>
    <dgm:cxn modelId="{2DE82298-C076-8342-8E87-F3E4E33DE963}" srcId="{0776666A-ADD7-744A-8DB9-1278FEE2B2D9}" destId="{6ACDC245-922D-954F-A81F-0176A7DEFB1B}" srcOrd="1" destOrd="0" parTransId="{59803E72-E3F3-2147-92ED-2BEAF73AE191}" sibTransId="{307991DC-AD68-C848-AAFF-4D2BAED95004}"/>
    <dgm:cxn modelId="{A2D2818F-D46A-A64A-BD70-4DE83FD6328A}" type="presOf" srcId="{5E35B8EB-5265-A142-8222-2B171A45A127}" destId="{7656439E-56E0-2746-8A0E-0FF898CA2C41}" srcOrd="0" destOrd="0" presId="urn:microsoft.com/office/officeart/2005/8/layout/process1"/>
    <dgm:cxn modelId="{D836458C-E321-D04F-9D7E-202746862C86}" type="presOf" srcId="{0776666A-ADD7-744A-8DB9-1278FEE2B2D9}" destId="{E134096F-7640-F041-B118-73CB971B694C}" srcOrd="0" destOrd="0" presId="urn:microsoft.com/office/officeart/2005/8/layout/process1"/>
    <dgm:cxn modelId="{76776554-738C-CC43-867D-73AB48D05FAE}" type="presOf" srcId="{307991DC-AD68-C848-AAFF-4D2BAED95004}" destId="{DB293047-E683-2F4F-8261-30F205FB1F93}" srcOrd="1" destOrd="0" presId="urn:microsoft.com/office/officeart/2005/8/layout/process1"/>
    <dgm:cxn modelId="{62B848DE-7BBF-4544-8DFA-E0CA38AEB255}" type="presOf" srcId="{307991DC-AD68-C848-AAFF-4D2BAED95004}" destId="{2267A58D-0724-A742-9065-67DB9D31AE9E}" srcOrd="0" destOrd="0" presId="urn:microsoft.com/office/officeart/2005/8/layout/process1"/>
    <dgm:cxn modelId="{965C5F0E-44CD-3145-9E80-275CFBEADD08}" type="presOf" srcId="{C17F919B-59BA-DE44-8158-D4F1AED0294E}" destId="{D5EC7563-4BB7-954E-8865-9D8FF834D0A9}" srcOrd="0" destOrd="0" presId="urn:microsoft.com/office/officeart/2005/8/layout/process1"/>
    <dgm:cxn modelId="{63CA7AF6-37D4-8446-9450-788E4960B4FD}" type="presOf" srcId="{6ACDC245-922D-954F-A81F-0176A7DEFB1B}" destId="{DBADFAD2-02E8-7E4F-B903-1171E6D13FFE}" srcOrd="0" destOrd="0" presId="urn:microsoft.com/office/officeart/2005/8/layout/process1"/>
    <dgm:cxn modelId="{E5DF28C1-DD59-3E46-9915-7720167D71F0}" srcId="{0776666A-ADD7-744A-8DB9-1278FEE2B2D9}" destId="{5E35B8EB-5265-A142-8222-2B171A45A127}" srcOrd="2" destOrd="0" parTransId="{70A5FBD8-A761-FD41-AF3F-E0AAE3ED885C}" sibTransId="{18D610E9-9856-D248-A713-3E1E3BA5AC9C}"/>
    <dgm:cxn modelId="{87738A58-1F68-4249-BBC3-BDDDCF4AAD02}" type="presParOf" srcId="{E134096F-7640-F041-B118-73CB971B694C}" destId="{D5EC7563-4BB7-954E-8865-9D8FF834D0A9}" srcOrd="0" destOrd="0" presId="urn:microsoft.com/office/officeart/2005/8/layout/process1"/>
    <dgm:cxn modelId="{CC9779F8-287C-F345-9620-1F8E909AAE0C}" type="presParOf" srcId="{E134096F-7640-F041-B118-73CB971B694C}" destId="{0E292332-1FDE-8643-B7D3-466C6BF33250}" srcOrd="1" destOrd="0" presId="urn:microsoft.com/office/officeart/2005/8/layout/process1"/>
    <dgm:cxn modelId="{EAA6E451-7B84-5047-917F-9B1F423A23FC}" type="presParOf" srcId="{0E292332-1FDE-8643-B7D3-466C6BF33250}" destId="{27AC6237-CA41-764D-AC96-A89421103142}" srcOrd="0" destOrd="0" presId="urn:microsoft.com/office/officeart/2005/8/layout/process1"/>
    <dgm:cxn modelId="{98E8EF11-AB2C-B746-B7FB-385ECB64B5BC}" type="presParOf" srcId="{E134096F-7640-F041-B118-73CB971B694C}" destId="{DBADFAD2-02E8-7E4F-B903-1171E6D13FFE}" srcOrd="2" destOrd="0" presId="urn:microsoft.com/office/officeart/2005/8/layout/process1"/>
    <dgm:cxn modelId="{BF4724BC-D6F7-D54C-A74C-BEB9DB49DCB9}" type="presParOf" srcId="{E134096F-7640-F041-B118-73CB971B694C}" destId="{2267A58D-0724-A742-9065-67DB9D31AE9E}" srcOrd="3" destOrd="0" presId="urn:microsoft.com/office/officeart/2005/8/layout/process1"/>
    <dgm:cxn modelId="{1D18FFAD-DFC2-1E41-B568-783CF0AC35BB}" type="presParOf" srcId="{2267A58D-0724-A742-9065-67DB9D31AE9E}" destId="{DB293047-E683-2F4F-8261-30F205FB1F93}" srcOrd="0" destOrd="0" presId="urn:microsoft.com/office/officeart/2005/8/layout/process1"/>
    <dgm:cxn modelId="{DA2B3B31-5CE7-2C48-AD06-88A3C00C7CAA}" type="presParOf" srcId="{E134096F-7640-F041-B118-73CB971B694C}" destId="{7656439E-56E0-2746-8A0E-0FF898CA2C41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0776666A-ADD7-744A-8DB9-1278FEE2B2D9}" type="doc">
      <dgm:prSet loTypeId="urn:microsoft.com/office/officeart/2005/8/layout/process1" loCatId="" qsTypeId="urn:microsoft.com/office/officeart/2005/8/quickstyle/simple4" qsCatId="simple" csTypeId="urn:microsoft.com/office/officeart/2005/8/colors/accent1_2" csCatId="accent1" phldr="1"/>
      <dgm:spPr/>
    </dgm:pt>
    <dgm:pt modelId="{6ACDC245-922D-954F-A81F-0176A7DEFB1B}">
      <dgm:prSet phldrT="[Text]">
        <dgm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>
              <a:solidFill>
                <a:schemeClr val="bg1"/>
              </a:solidFill>
            </a:rPr>
            <a:t>Clonal Amplification</a:t>
          </a:r>
          <a:endParaRPr lang="en-US" dirty="0">
            <a:solidFill>
              <a:schemeClr val="bg1"/>
            </a:solidFill>
          </a:endParaRPr>
        </a:p>
      </dgm:t>
    </dgm:pt>
    <dgm:pt modelId="{59803E72-E3F3-2147-92ED-2BEAF73AE191}" type="parTrans" cxnId="{2DE82298-C076-8342-8E87-F3E4E33DE963}">
      <dgm:prSet/>
      <dgm:spPr/>
      <dgm:t>
        <a:bodyPr/>
        <a:lstStyle/>
        <a:p>
          <a:endParaRPr lang="en-US"/>
        </a:p>
      </dgm:t>
    </dgm:pt>
    <dgm:pt modelId="{307991DC-AD68-C848-AAFF-4D2BAED95004}" type="sibTrans" cxnId="{2DE82298-C076-8342-8E87-F3E4E33DE963}">
      <dgm:prSet/>
      <dgm:spPr/>
      <dgm:t>
        <a:bodyPr/>
        <a:lstStyle/>
        <a:p>
          <a:endParaRPr lang="en-US"/>
        </a:p>
      </dgm:t>
    </dgm:pt>
    <dgm:pt modelId="{5E35B8EB-5265-A142-8222-2B171A45A127}">
      <dgm:prSet phldrT="[Text]">
        <dgm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>
              <a:solidFill>
                <a:schemeClr val="bg1">
                  <a:lumMod val="75000"/>
                </a:schemeClr>
              </a:solidFill>
            </a:rPr>
            <a:t>Parallel sequencing</a:t>
          </a:r>
          <a:endParaRPr lang="en-US" dirty="0">
            <a:solidFill>
              <a:schemeClr val="bg1">
                <a:lumMod val="75000"/>
              </a:schemeClr>
            </a:solidFill>
          </a:endParaRPr>
        </a:p>
      </dgm:t>
    </dgm:pt>
    <dgm:pt modelId="{70A5FBD8-A761-FD41-AF3F-E0AAE3ED885C}" type="parTrans" cxnId="{E5DF28C1-DD59-3E46-9915-7720167D71F0}">
      <dgm:prSet/>
      <dgm:spPr/>
      <dgm:t>
        <a:bodyPr/>
        <a:lstStyle/>
        <a:p>
          <a:endParaRPr lang="en-US"/>
        </a:p>
      </dgm:t>
    </dgm:pt>
    <dgm:pt modelId="{18D610E9-9856-D248-A713-3E1E3BA5AC9C}" type="sibTrans" cxnId="{E5DF28C1-DD59-3E46-9915-7720167D71F0}">
      <dgm:prSet/>
      <dgm:spPr/>
      <dgm:t>
        <a:bodyPr/>
        <a:lstStyle/>
        <a:p>
          <a:endParaRPr lang="en-US"/>
        </a:p>
      </dgm:t>
    </dgm:pt>
    <dgm:pt modelId="{C17F919B-59BA-DE44-8158-D4F1AED0294E}">
      <dgm:prSet phldrT="[Text]">
        <dgm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>
              <a:solidFill>
                <a:schemeClr val="bg1">
                  <a:lumMod val="75000"/>
                </a:schemeClr>
              </a:solidFill>
            </a:rPr>
            <a:t>Sample prep</a:t>
          </a:r>
          <a:endParaRPr lang="en-US" dirty="0">
            <a:solidFill>
              <a:schemeClr val="bg1">
                <a:lumMod val="75000"/>
              </a:schemeClr>
            </a:solidFill>
          </a:endParaRPr>
        </a:p>
      </dgm:t>
    </dgm:pt>
    <dgm:pt modelId="{4DD407A9-A042-C641-85B9-BD904157B65D}" type="parTrans" cxnId="{0553B818-763B-9A41-A140-8D34F8403071}">
      <dgm:prSet/>
      <dgm:spPr/>
      <dgm:t>
        <a:bodyPr/>
        <a:lstStyle/>
        <a:p>
          <a:endParaRPr lang="en-US"/>
        </a:p>
      </dgm:t>
    </dgm:pt>
    <dgm:pt modelId="{6C2BB520-D2EE-6E49-B449-E1B9FAE06EE3}" type="sibTrans" cxnId="{0553B818-763B-9A41-A140-8D34F8403071}">
      <dgm:prSet/>
      <dgm:spPr/>
      <dgm:t>
        <a:bodyPr/>
        <a:lstStyle/>
        <a:p>
          <a:endParaRPr lang="en-US"/>
        </a:p>
      </dgm:t>
    </dgm:pt>
    <dgm:pt modelId="{E134096F-7640-F041-B118-73CB971B694C}" type="pres">
      <dgm:prSet presAssocID="{0776666A-ADD7-744A-8DB9-1278FEE2B2D9}" presName="Name0" presStyleCnt="0">
        <dgm:presLayoutVars>
          <dgm:dir/>
          <dgm:resizeHandles val="exact"/>
        </dgm:presLayoutVars>
      </dgm:prSet>
      <dgm:spPr/>
    </dgm:pt>
    <dgm:pt modelId="{D5EC7563-4BB7-954E-8865-9D8FF834D0A9}" type="pres">
      <dgm:prSet presAssocID="{C17F919B-59BA-DE44-8158-D4F1AED0294E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E292332-1FDE-8643-B7D3-466C6BF33250}" type="pres">
      <dgm:prSet presAssocID="{6C2BB520-D2EE-6E49-B449-E1B9FAE06EE3}" presName="sibTrans" presStyleLbl="sibTrans2D1" presStyleIdx="0" presStyleCnt="2"/>
      <dgm:spPr/>
      <dgm:t>
        <a:bodyPr/>
        <a:lstStyle/>
        <a:p>
          <a:endParaRPr lang="nl-BE"/>
        </a:p>
      </dgm:t>
    </dgm:pt>
    <dgm:pt modelId="{27AC6237-CA41-764D-AC96-A89421103142}" type="pres">
      <dgm:prSet presAssocID="{6C2BB520-D2EE-6E49-B449-E1B9FAE06EE3}" presName="connectorText" presStyleLbl="sibTrans2D1" presStyleIdx="0" presStyleCnt="2"/>
      <dgm:spPr/>
      <dgm:t>
        <a:bodyPr/>
        <a:lstStyle/>
        <a:p>
          <a:endParaRPr lang="nl-BE"/>
        </a:p>
      </dgm:t>
    </dgm:pt>
    <dgm:pt modelId="{DBADFAD2-02E8-7E4F-B903-1171E6D13FFE}" type="pres">
      <dgm:prSet presAssocID="{6ACDC245-922D-954F-A81F-0176A7DEFB1B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267A58D-0724-A742-9065-67DB9D31AE9E}" type="pres">
      <dgm:prSet presAssocID="{307991DC-AD68-C848-AAFF-4D2BAED95004}" presName="sibTrans" presStyleLbl="sibTrans2D1" presStyleIdx="1" presStyleCnt="2"/>
      <dgm:spPr/>
      <dgm:t>
        <a:bodyPr/>
        <a:lstStyle/>
        <a:p>
          <a:endParaRPr lang="nl-BE"/>
        </a:p>
      </dgm:t>
    </dgm:pt>
    <dgm:pt modelId="{DB293047-E683-2F4F-8261-30F205FB1F93}" type="pres">
      <dgm:prSet presAssocID="{307991DC-AD68-C848-AAFF-4D2BAED95004}" presName="connectorText" presStyleLbl="sibTrans2D1" presStyleIdx="1" presStyleCnt="2"/>
      <dgm:spPr/>
      <dgm:t>
        <a:bodyPr/>
        <a:lstStyle/>
        <a:p>
          <a:endParaRPr lang="nl-BE"/>
        </a:p>
      </dgm:t>
    </dgm:pt>
    <dgm:pt modelId="{7656439E-56E0-2746-8A0E-0FF898CA2C41}" type="pres">
      <dgm:prSet presAssocID="{5E35B8EB-5265-A142-8222-2B171A45A127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553B818-763B-9A41-A140-8D34F8403071}" srcId="{0776666A-ADD7-744A-8DB9-1278FEE2B2D9}" destId="{C17F919B-59BA-DE44-8158-D4F1AED0294E}" srcOrd="0" destOrd="0" parTransId="{4DD407A9-A042-C641-85B9-BD904157B65D}" sibTransId="{6C2BB520-D2EE-6E49-B449-E1B9FAE06EE3}"/>
    <dgm:cxn modelId="{938A839D-66D1-A948-B47E-E642A2BD2044}" type="presOf" srcId="{6C2BB520-D2EE-6E49-B449-E1B9FAE06EE3}" destId="{27AC6237-CA41-764D-AC96-A89421103142}" srcOrd="1" destOrd="0" presId="urn:microsoft.com/office/officeart/2005/8/layout/process1"/>
    <dgm:cxn modelId="{401D8C0C-6FA1-8D40-82E7-5EE8AB64BBAA}" type="presOf" srcId="{6C2BB520-D2EE-6E49-B449-E1B9FAE06EE3}" destId="{0E292332-1FDE-8643-B7D3-466C6BF33250}" srcOrd="0" destOrd="0" presId="urn:microsoft.com/office/officeart/2005/8/layout/process1"/>
    <dgm:cxn modelId="{2DE82298-C076-8342-8E87-F3E4E33DE963}" srcId="{0776666A-ADD7-744A-8DB9-1278FEE2B2D9}" destId="{6ACDC245-922D-954F-A81F-0176A7DEFB1B}" srcOrd="1" destOrd="0" parTransId="{59803E72-E3F3-2147-92ED-2BEAF73AE191}" sibTransId="{307991DC-AD68-C848-AAFF-4D2BAED95004}"/>
    <dgm:cxn modelId="{EDE72BF1-E5C8-EB44-AB07-15305B66AB8F}" type="presOf" srcId="{6ACDC245-922D-954F-A81F-0176A7DEFB1B}" destId="{DBADFAD2-02E8-7E4F-B903-1171E6D13FFE}" srcOrd="0" destOrd="0" presId="urn:microsoft.com/office/officeart/2005/8/layout/process1"/>
    <dgm:cxn modelId="{1E9076ED-FC2D-034B-8C71-FB7330B3DB18}" type="presOf" srcId="{5E35B8EB-5265-A142-8222-2B171A45A127}" destId="{7656439E-56E0-2746-8A0E-0FF898CA2C41}" srcOrd="0" destOrd="0" presId="urn:microsoft.com/office/officeart/2005/8/layout/process1"/>
    <dgm:cxn modelId="{A8C9CF42-9A28-AD4B-8335-F66935BDFA9D}" type="presOf" srcId="{C17F919B-59BA-DE44-8158-D4F1AED0294E}" destId="{D5EC7563-4BB7-954E-8865-9D8FF834D0A9}" srcOrd="0" destOrd="0" presId="urn:microsoft.com/office/officeart/2005/8/layout/process1"/>
    <dgm:cxn modelId="{794F2E40-CCE9-494A-939E-9FF45CEA4843}" type="presOf" srcId="{0776666A-ADD7-744A-8DB9-1278FEE2B2D9}" destId="{E134096F-7640-F041-B118-73CB971B694C}" srcOrd="0" destOrd="0" presId="urn:microsoft.com/office/officeart/2005/8/layout/process1"/>
    <dgm:cxn modelId="{802F9D3F-FF9A-3A43-9484-8EFA18D333B5}" type="presOf" srcId="{307991DC-AD68-C848-AAFF-4D2BAED95004}" destId="{DB293047-E683-2F4F-8261-30F205FB1F93}" srcOrd="1" destOrd="0" presId="urn:microsoft.com/office/officeart/2005/8/layout/process1"/>
    <dgm:cxn modelId="{BF0F055B-67EB-F64C-8B7D-AE11DEDA0377}" type="presOf" srcId="{307991DC-AD68-C848-AAFF-4D2BAED95004}" destId="{2267A58D-0724-A742-9065-67DB9D31AE9E}" srcOrd="0" destOrd="0" presId="urn:microsoft.com/office/officeart/2005/8/layout/process1"/>
    <dgm:cxn modelId="{E5DF28C1-DD59-3E46-9915-7720167D71F0}" srcId="{0776666A-ADD7-744A-8DB9-1278FEE2B2D9}" destId="{5E35B8EB-5265-A142-8222-2B171A45A127}" srcOrd="2" destOrd="0" parTransId="{70A5FBD8-A761-FD41-AF3F-E0AAE3ED885C}" sibTransId="{18D610E9-9856-D248-A713-3E1E3BA5AC9C}"/>
    <dgm:cxn modelId="{B1CC4FE5-9381-CD42-9FDD-4D164F95A559}" type="presParOf" srcId="{E134096F-7640-F041-B118-73CB971B694C}" destId="{D5EC7563-4BB7-954E-8865-9D8FF834D0A9}" srcOrd="0" destOrd="0" presId="urn:microsoft.com/office/officeart/2005/8/layout/process1"/>
    <dgm:cxn modelId="{58C1D870-210F-F345-A2B0-4D3E4131E352}" type="presParOf" srcId="{E134096F-7640-F041-B118-73CB971B694C}" destId="{0E292332-1FDE-8643-B7D3-466C6BF33250}" srcOrd="1" destOrd="0" presId="urn:microsoft.com/office/officeart/2005/8/layout/process1"/>
    <dgm:cxn modelId="{80C54592-9A9B-4F4E-8777-A392BF5D759C}" type="presParOf" srcId="{0E292332-1FDE-8643-B7D3-466C6BF33250}" destId="{27AC6237-CA41-764D-AC96-A89421103142}" srcOrd="0" destOrd="0" presId="urn:microsoft.com/office/officeart/2005/8/layout/process1"/>
    <dgm:cxn modelId="{B9070135-528D-7E4F-AA92-D12A1D5460E9}" type="presParOf" srcId="{E134096F-7640-F041-B118-73CB971B694C}" destId="{DBADFAD2-02E8-7E4F-B903-1171E6D13FFE}" srcOrd="2" destOrd="0" presId="urn:microsoft.com/office/officeart/2005/8/layout/process1"/>
    <dgm:cxn modelId="{859157D4-4275-0C42-97A2-52A99BDF2604}" type="presParOf" srcId="{E134096F-7640-F041-B118-73CB971B694C}" destId="{2267A58D-0724-A742-9065-67DB9D31AE9E}" srcOrd="3" destOrd="0" presId="urn:microsoft.com/office/officeart/2005/8/layout/process1"/>
    <dgm:cxn modelId="{54F36CCF-C499-264C-9214-0CC79FF4DAAF}" type="presParOf" srcId="{2267A58D-0724-A742-9065-67DB9D31AE9E}" destId="{DB293047-E683-2F4F-8261-30F205FB1F93}" srcOrd="0" destOrd="0" presId="urn:microsoft.com/office/officeart/2005/8/layout/process1"/>
    <dgm:cxn modelId="{8B20E6F2-A326-0F43-A464-5B4308FAAE90}" type="presParOf" srcId="{E134096F-7640-F041-B118-73CB971B694C}" destId="{7656439E-56E0-2746-8A0E-0FF898CA2C41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EC7563-4BB7-954E-8865-9D8FF834D0A9}">
      <dsp:nvSpPr>
        <dsp:cNvPr id="0" name=""/>
        <dsp:cNvSpPr/>
      </dsp:nvSpPr>
      <dsp:spPr>
        <a:xfrm>
          <a:off x="9015" y="0"/>
          <a:ext cx="2694748" cy="313151"/>
        </a:xfrm>
        <a:prstGeom prst="roundRect">
          <a:avLst>
            <a:gd name="adj" fmla="val 10000"/>
          </a:avLst>
        </a:prstGeom>
        <a:solidFill>
          <a:schemeClr val="accent3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3"/>
        </a:fillRef>
        <a:effectRef idx="1">
          <a:schemeClr val="accent3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>
              <a:solidFill>
                <a:schemeClr val="bg1">
                  <a:lumMod val="75000"/>
                </a:schemeClr>
              </a:solidFill>
            </a:rPr>
            <a:t>Sample prep</a:t>
          </a:r>
          <a:endParaRPr lang="en-US" sz="1300" kern="1200" dirty="0">
            <a:solidFill>
              <a:schemeClr val="bg1">
                <a:lumMod val="75000"/>
              </a:schemeClr>
            </a:solidFill>
          </a:endParaRPr>
        </a:p>
      </dsp:txBody>
      <dsp:txXfrm>
        <a:off x="18187" y="9172"/>
        <a:ext cx="2676404" cy="294807"/>
      </dsp:txXfrm>
    </dsp:sp>
    <dsp:sp modelId="{0E292332-1FDE-8643-B7D3-466C6BF33250}">
      <dsp:nvSpPr>
        <dsp:cNvPr id="0" name=""/>
        <dsp:cNvSpPr/>
      </dsp:nvSpPr>
      <dsp:spPr>
        <a:xfrm>
          <a:off x="2973238" y="0"/>
          <a:ext cx="571286" cy="31315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>
        <a:off x="2973238" y="62630"/>
        <a:ext cx="477341" cy="187891"/>
      </dsp:txXfrm>
    </dsp:sp>
    <dsp:sp modelId="{DBADFAD2-02E8-7E4F-B903-1171E6D13FFE}">
      <dsp:nvSpPr>
        <dsp:cNvPr id="0" name=""/>
        <dsp:cNvSpPr/>
      </dsp:nvSpPr>
      <dsp:spPr>
        <a:xfrm>
          <a:off x="3781663" y="0"/>
          <a:ext cx="2694748" cy="313151"/>
        </a:xfrm>
        <a:prstGeom prst="roundRect">
          <a:avLst>
            <a:gd name="adj" fmla="val 10000"/>
          </a:avLst>
        </a:prstGeom>
        <a:solidFill>
          <a:schemeClr val="accent1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>
              <a:solidFill>
                <a:schemeClr val="bg1"/>
              </a:solidFill>
            </a:rPr>
            <a:t>Clonal Amplification</a:t>
          </a:r>
          <a:endParaRPr lang="en-US" sz="1300" kern="1200" dirty="0">
            <a:solidFill>
              <a:schemeClr val="bg1"/>
            </a:solidFill>
          </a:endParaRPr>
        </a:p>
      </dsp:txBody>
      <dsp:txXfrm>
        <a:off x="3790835" y="9172"/>
        <a:ext cx="2676404" cy="294807"/>
      </dsp:txXfrm>
    </dsp:sp>
    <dsp:sp modelId="{2267A58D-0724-A742-9065-67DB9D31AE9E}">
      <dsp:nvSpPr>
        <dsp:cNvPr id="0" name=""/>
        <dsp:cNvSpPr/>
      </dsp:nvSpPr>
      <dsp:spPr>
        <a:xfrm>
          <a:off x="6745886" y="0"/>
          <a:ext cx="571286" cy="31315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>
        <a:off x="6745886" y="62630"/>
        <a:ext cx="477341" cy="187891"/>
      </dsp:txXfrm>
    </dsp:sp>
    <dsp:sp modelId="{7656439E-56E0-2746-8A0E-0FF898CA2C41}">
      <dsp:nvSpPr>
        <dsp:cNvPr id="0" name=""/>
        <dsp:cNvSpPr/>
      </dsp:nvSpPr>
      <dsp:spPr>
        <a:xfrm>
          <a:off x="7554310" y="0"/>
          <a:ext cx="2694748" cy="313151"/>
        </a:xfrm>
        <a:prstGeom prst="roundRect">
          <a:avLst>
            <a:gd name="adj" fmla="val 10000"/>
          </a:avLst>
        </a:prstGeom>
        <a:solidFill>
          <a:schemeClr val="accent3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3"/>
        </a:fillRef>
        <a:effectRef idx="1">
          <a:schemeClr val="accent3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>
              <a:solidFill>
                <a:schemeClr val="bg1">
                  <a:lumMod val="75000"/>
                </a:schemeClr>
              </a:solidFill>
            </a:rPr>
            <a:t>Parallel sequencing</a:t>
          </a:r>
          <a:endParaRPr lang="en-US" sz="1300" kern="1200" dirty="0">
            <a:solidFill>
              <a:schemeClr val="bg1">
                <a:lumMod val="75000"/>
              </a:schemeClr>
            </a:solidFill>
          </a:endParaRPr>
        </a:p>
      </dsp:txBody>
      <dsp:txXfrm>
        <a:off x="7563482" y="9172"/>
        <a:ext cx="2676404" cy="294807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EC7563-4BB7-954E-8865-9D8FF834D0A9}">
      <dsp:nvSpPr>
        <dsp:cNvPr id="0" name=""/>
        <dsp:cNvSpPr/>
      </dsp:nvSpPr>
      <dsp:spPr>
        <a:xfrm>
          <a:off x="9015" y="0"/>
          <a:ext cx="2694748" cy="313151"/>
        </a:xfrm>
        <a:prstGeom prst="roundRect">
          <a:avLst>
            <a:gd name="adj" fmla="val 10000"/>
          </a:avLst>
        </a:prstGeom>
        <a:solidFill>
          <a:schemeClr val="accent3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3"/>
        </a:fillRef>
        <a:effectRef idx="1">
          <a:schemeClr val="accent3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>
              <a:solidFill>
                <a:schemeClr val="bg1">
                  <a:lumMod val="75000"/>
                </a:schemeClr>
              </a:solidFill>
            </a:rPr>
            <a:t>Sample prep</a:t>
          </a:r>
          <a:endParaRPr lang="en-US" sz="1300" kern="1200" dirty="0">
            <a:solidFill>
              <a:schemeClr val="bg1">
                <a:lumMod val="75000"/>
              </a:schemeClr>
            </a:solidFill>
          </a:endParaRPr>
        </a:p>
      </dsp:txBody>
      <dsp:txXfrm>
        <a:off x="18187" y="9172"/>
        <a:ext cx="2676404" cy="294807"/>
      </dsp:txXfrm>
    </dsp:sp>
    <dsp:sp modelId="{0E292332-1FDE-8643-B7D3-466C6BF33250}">
      <dsp:nvSpPr>
        <dsp:cNvPr id="0" name=""/>
        <dsp:cNvSpPr/>
      </dsp:nvSpPr>
      <dsp:spPr>
        <a:xfrm>
          <a:off x="2973238" y="0"/>
          <a:ext cx="571286" cy="31315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>
        <a:off x="2973238" y="62630"/>
        <a:ext cx="477341" cy="187891"/>
      </dsp:txXfrm>
    </dsp:sp>
    <dsp:sp modelId="{DBADFAD2-02E8-7E4F-B903-1171E6D13FFE}">
      <dsp:nvSpPr>
        <dsp:cNvPr id="0" name=""/>
        <dsp:cNvSpPr/>
      </dsp:nvSpPr>
      <dsp:spPr>
        <a:xfrm>
          <a:off x="3781663" y="0"/>
          <a:ext cx="2694748" cy="313151"/>
        </a:xfrm>
        <a:prstGeom prst="roundRect">
          <a:avLst>
            <a:gd name="adj" fmla="val 10000"/>
          </a:avLst>
        </a:prstGeom>
        <a:solidFill>
          <a:schemeClr val="accent1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>
              <a:solidFill>
                <a:schemeClr val="bg1"/>
              </a:solidFill>
            </a:rPr>
            <a:t>Clonal Amplification</a:t>
          </a:r>
          <a:endParaRPr lang="en-US" sz="1300" kern="1200" dirty="0">
            <a:solidFill>
              <a:schemeClr val="bg1"/>
            </a:solidFill>
          </a:endParaRPr>
        </a:p>
      </dsp:txBody>
      <dsp:txXfrm>
        <a:off x="3790835" y="9172"/>
        <a:ext cx="2676404" cy="294807"/>
      </dsp:txXfrm>
    </dsp:sp>
    <dsp:sp modelId="{2267A58D-0724-A742-9065-67DB9D31AE9E}">
      <dsp:nvSpPr>
        <dsp:cNvPr id="0" name=""/>
        <dsp:cNvSpPr/>
      </dsp:nvSpPr>
      <dsp:spPr>
        <a:xfrm>
          <a:off x="6745886" y="0"/>
          <a:ext cx="571286" cy="31315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>
        <a:off x="6745886" y="62630"/>
        <a:ext cx="477341" cy="187891"/>
      </dsp:txXfrm>
    </dsp:sp>
    <dsp:sp modelId="{7656439E-56E0-2746-8A0E-0FF898CA2C41}">
      <dsp:nvSpPr>
        <dsp:cNvPr id="0" name=""/>
        <dsp:cNvSpPr/>
      </dsp:nvSpPr>
      <dsp:spPr>
        <a:xfrm>
          <a:off x="7554310" y="0"/>
          <a:ext cx="2694748" cy="313151"/>
        </a:xfrm>
        <a:prstGeom prst="roundRect">
          <a:avLst>
            <a:gd name="adj" fmla="val 10000"/>
          </a:avLst>
        </a:prstGeom>
        <a:solidFill>
          <a:schemeClr val="accent3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3"/>
        </a:fillRef>
        <a:effectRef idx="1">
          <a:schemeClr val="accent3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>
              <a:solidFill>
                <a:schemeClr val="bg1">
                  <a:lumMod val="75000"/>
                </a:schemeClr>
              </a:solidFill>
            </a:rPr>
            <a:t>Parallel sequencing</a:t>
          </a:r>
          <a:endParaRPr lang="en-US" sz="1300" kern="1200" dirty="0">
            <a:solidFill>
              <a:schemeClr val="bg1">
                <a:lumMod val="75000"/>
              </a:schemeClr>
            </a:solidFill>
          </a:endParaRPr>
        </a:p>
      </dsp:txBody>
      <dsp:txXfrm>
        <a:off x="7563482" y="9172"/>
        <a:ext cx="2676404" cy="294807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EC7563-4BB7-954E-8865-9D8FF834D0A9}">
      <dsp:nvSpPr>
        <dsp:cNvPr id="0" name=""/>
        <dsp:cNvSpPr/>
      </dsp:nvSpPr>
      <dsp:spPr>
        <a:xfrm>
          <a:off x="9015" y="0"/>
          <a:ext cx="2694748" cy="313151"/>
        </a:xfrm>
        <a:prstGeom prst="roundRect">
          <a:avLst>
            <a:gd name="adj" fmla="val 10000"/>
          </a:avLst>
        </a:prstGeom>
        <a:solidFill>
          <a:schemeClr val="accent3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3"/>
        </a:fillRef>
        <a:effectRef idx="1">
          <a:schemeClr val="accent3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>
              <a:solidFill>
                <a:schemeClr val="bg1">
                  <a:lumMod val="75000"/>
                </a:schemeClr>
              </a:solidFill>
            </a:rPr>
            <a:t>Sample prep</a:t>
          </a:r>
          <a:endParaRPr lang="en-US" sz="1300" kern="1200" dirty="0">
            <a:solidFill>
              <a:schemeClr val="bg1">
                <a:lumMod val="75000"/>
              </a:schemeClr>
            </a:solidFill>
          </a:endParaRPr>
        </a:p>
      </dsp:txBody>
      <dsp:txXfrm>
        <a:off x="18187" y="9172"/>
        <a:ext cx="2676404" cy="294807"/>
      </dsp:txXfrm>
    </dsp:sp>
    <dsp:sp modelId="{0E292332-1FDE-8643-B7D3-466C6BF33250}">
      <dsp:nvSpPr>
        <dsp:cNvPr id="0" name=""/>
        <dsp:cNvSpPr/>
      </dsp:nvSpPr>
      <dsp:spPr>
        <a:xfrm>
          <a:off x="2973238" y="0"/>
          <a:ext cx="571286" cy="31315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>
        <a:off x="2973238" y="62630"/>
        <a:ext cx="477341" cy="187891"/>
      </dsp:txXfrm>
    </dsp:sp>
    <dsp:sp modelId="{DBADFAD2-02E8-7E4F-B903-1171E6D13FFE}">
      <dsp:nvSpPr>
        <dsp:cNvPr id="0" name=""/>
        <dsp:cNvSpPr/>
      </dsp:nvSpPr>
      <dsp:spPr>
        <a:xfrm>
          <a:off x="3781663" y="0"/>
          <a:ext cx="2694748" cy="313151"/>
        </a:xfrm>
        <a:prstGeom prst="roundRect">
          <a:avLst>
            <a:gd name="adj" fmla="val 10000"/>
          </a:avLst>
        </a:prstGeom>
        <a:solidFill>
          <a:schemeClr val="accent1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>
              <a:solidFill>
                <a:schemeClr val="bg1"/>
              </a:solidFill>
            </a:rPr>
            <a:t>Clonal Amplification</a:t>
          </a:r>
          <a:endParaRPr lang="en-US" sz="1300" kern="1200" dirty="0">
            <a:solidFill>
              <a:schemeClr val="bg1"/>
            </a:solidFill>
          </a:endParaRPr>
        </a:p>
      </dsp:txBody>
      <dsp:txXfrm>
        <a:off x="3790835" y="9172"/>
        <a:ext cx="2676404" cy="294807"/>
      </dsp:txXfrm>
    </dsp:sp>
    <dsp:sp modelId="{2267A58D-0724-A742-9065-67DB9D31AE9E}">
      <dsp:nvSpPr>
        <dsp:cNvPr id="0" name=""/>
        <dsp:cNvSpPr/>
      </dsp:nvSpPr>
      <dsp:spPr>
        <a:xfrm>
          <a:off x="6745886" y="0"/>
          <a:ext cx="571286" cy="31315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>
        <a:off x="6745886" y="62630"/>
        <a:ext cx="477341" cy="187891"/>
      </dsp:txXfrm>
    </dsp:sp>
    <dsp:sp modelId="{7656439E-56E0-2746-8A0E-0FF898CA2C41}">
      <dsp:nvSpPr>
        <dsp:cNvPr id="0" name=""/>
        <dsp:cNvSpPr/>
      </dsp:nvSpPr>
      <dsp:spPr>
        <a:xfrm>
          <a:off x="7554310" y="0"/>
          <a:ext cx="2694748" cy="313151"/>
        </a:xfrm>
        <a:prstGeom prst="roundRect">
          <a:avLst>
            <a:gd name="adj" fmla="val 10000"/>
          </a:avLst>
        </a:prstGeom>
        <a:solidFill>
          <a:schemeClr val="accent3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3"/>
        </a:fillRef>
        <a:effectRef idx="1">
          <a:schemeClr val="accent3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>
              <a:solidFill>
                <a:schemeClr val="bg1">
                  <a:lumMod val="75000"/>
                </a:schemeClr>
              </a:solidFill>
            </a:rPr>
            <a:t>Parallel sequencing</a:t>
          </a:r>
          <a:endParaRPr lang="en-US" sz="1300" kern="1200" dirty="0">
            <a:solidFill>
              <a:schemeClr val="bg1">
                <a:lumMod val="75000"/>
              </a:schemeClr>
            </a:solidFill>
          </a:endParaRPr>
        </a:p>
      </dsp:txBody>
      <dsp:txXfrm>
        <a:off x="7563482" y="9172"/>
        <a:ext cx="2676404" cy="294807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EC7563-4BB7-954E-8865-9D8FF834D0A9}">
      <dsp:nvSpPr>
        <dsp:cNvPr id="0" name=""/>
        <dsp:cNvSpPr/>
      </dsp:nvSpPr>
      <dsp:spPr>
        <a:xfrm>
          <a:off x="9015" y="0"/>
          <a:ext cx="2694748" cy="313151"/>
        </a:xfrm>
        <a:prstGeom prst="roundRect">
          <a:avLst>
            <a:gd name="adj" fmla="val 10000"/>
          </a:avLst>
        </a:prstGeom>
        <a:solidFill>
          <a:schemeClr val="accent3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3"/>
        </a:fillRef>
        <a:effectRef idx="1">
          <a:schemeClr val="accent3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>
              <a:solidFill>
                <a:schemeClr val="bg1">
                  <a:lumMod val="75000"/>
                </a:schemeClr>
              </a:solidFill>
            </a:rPr>
            <a:t>Sample prep</a:t>
          </a:r>
          <a:endParaRPr lang="en-US" sz="1300" kern="1200" dirty="0">
            <a:solidFill>
              <a:schemeClr val="bg1">
                <a:lumMod val="75000"/>
              </a:schemeClr>
            </a:solidFill>
          </a:endParaRPr>
        </a:p>
      </dsp:txBody>
      <dsp:txXfrm>
        <a:off x="18187" y="9172"/>
        <a:ext cx="2676404" cy="294807"/>
      </dsp:txXfrm>
    </dsp:sp>
    <dsp:sp modelId="{0E292332-1FDE-8643-B7D3-466C6BF33250}">
      <dsp:nvSpPr>
        <dsp:cNvPr id="0" name=""/>
        <dsp:cNvSpPr/>
      </dsp:nvSpPr>
      <dsp:spPr>
        <a:xfrm>
          <a:off x="2973238" y="0"/>
          <a:ext cx="571286" cy="31315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>
        <a:off x="2973238" y="62630"/>
        <a:ext cx="477341" cy="187891"/>
      </dsp:txXfrm>
    </dsp:sp>
    <dsp:sp modelId="{DBADFAD2-02E8-7E4F-B903-1171E6D13FFE}">
      <dsp:nvSpPr>
        <dsp:cNvPr id="0" name=""/>
        <dsp:cNvSpPr/>
      </dsp:nvSpPr>
      <dsp:spPr>
        <a:xfrm>
          <a:off x="3781663" y="0"/>
          <a:ext cx="2694748" cy="313151"/>
        </a:xfrm>
        <a:prstGeom prst="roundRect">
          <a:avLst>
            <a:gd name="adj" fmla="val 10000"/>
          </a:avLst>
        </a:prstGeom>
        <a:solidFill>
          <a:schemeClr val="accent1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>
              <a:solidFill>
                <a:schemeClr val="bg1"/>
              </a:solidFill>
            </a:rPr>
            <a:t>Clonal Amplification</a:t>
          </a:r>
          <a:endParaRPr lang="en-US" sz="1300" kern="1200" dirty="0">
            <a:solidFill>
              <a:schemeClr val="bg1"/>
            </a:solidFill>
          </a:endParaRPr>
        </a:p>
      </dsp:txBody>
      <dsp:txXfrm>
        <a:off x="3790835" y="9172"/>
        <a:ext cx="2676404" cy="294807"/>
      </dsp:txXfrm>
    </dsp:sp>
    <dsp:sp modelId="{2267A58D-0724-A742-9065-67DB9D31AE9E}">
      <dsp:nvSpPr>
        <dsp:cNvPr id="0" name=""/>
        <dsp:cNvSpPr/>
      </dsp:nvSpPr>
      <dsp:spPr>
        <a:xfrm>
          <a:off x="6745886" y="0"/>
          <a:ext cx="571286" cy="31315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>
        <a:off x="6745886" y="62630"/>
        <a:ext cx="477341" cy="187891"/>
      </dsp:txXfrm>
    </dsp:sp>
    <dsp:sp modelId="{7656439E-56E0-2746-8A0E-0FF898CA2C41}">
      <dsp:nvSpPr>
        <dsp:cNvPr id="0" name=""/>
        <dsp:cNvSpPr/>
      </dsp:nvSpPr>
      <dsp:spPr>
        <a:xfrm>
          <a:off x="7554310" y="0"/>
          <a:ext cx="2694748" cy="313151"/>
        </a:xfrm>
        <a:prstGeom prst="roundRect">
          <a:avLst>
            <a:gd name="adj" fmla="val 10000"/>
          </a:avLst>
        </a:prstGeom>
        <a:solidFill>
          <a:schemeClr val="accent3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3"/>
        </a:fillRef>
        <a:effectRef idx="1">
          <a:schemeClr val="accent3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>
              <a:solidFill>
                <a:schemeClr val="bg1">
                  <a:lumMod val="75000"/>
                </a:schemeClr>
              </a:solidFill>
            </a:rPr>
            <a:t>Parallel sequencing</a:t>
          </a:r>
          <a:endParaRPr lang="en-US" sz="1300" kern="1200" dirty="0">
            <a:solidFill>
              <a:schemeClr val="bg1">
                <a:lumMod val="75000"/>
              </a:schemeClr>
            </a:solidFill>
          </a:endParaRPr>
        </a:p>
      </dsp:txBody>
      <dsp:txXfrm>
        <a:off x="7563482" y="9172"/>
        <a:ext cx="2676404" cy="294807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EC7563-4BB7-954E-8865-9D8FF834D0A9}">
      <dsp:nvSpPr>
        <dsp:cNvPr id="0" name=""/>
        <dsp:cNvSpPr/>
      </dsp:nvSpPr>
      <dsp:spPr>
        <a:xfrm>
          <a:off x="9015" y="0"/>
          <a:ext cx="2694748" cy="313151"/>
        </a:xfrm>
        <a:prstGeom prst="roundRect">
          <a:avLst>
            <a:gd name="adj" fmla="val 10000"/>
          </a:avLst>
        </a:prstGeom>
        <a:solidFill>
          <a:schemeClr val="accent3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3"/>
        </a:fillRef>
        <a:effectRef idx="1">
          <a:schemeClr val="accent3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>
              <a:solidFill>
                <a:schemeClr val="bg1">
                  <a:lumMod val="75000"/>
                </a:schemeClr>
              </a:solidFill>
            </a:rPr>
            <a:t>Sample prep</a:t>
          </a:r>
          <a:endParaRPr lang="en-US" sz="1300" kern="1200" dirty="0">
            <a:solidFill>
              <a:schemeClr val="bg1">
                <a:lumMod val="75000"/>
              </a:schemeClr>
            </a:solidFill>
          </a:endParaRPr>
        </a:p>
      </dsp:txBody>
      <dsp:txXfrm>
        <a:off x="18187" y="9172"/>
        <a:ext cx="2676404" cy="294807"/>
      </dsp:txXfrm>
    </dsp:sp>
    <dsp:sp modelId="{0E292332-1FDE-8643-B7D3-466C6BF33250}">
      <dsp:nvSpPr>
        <dsp:cNvPr id="0" name=""/>
        <dsp:cNvSpPr/>
      </dsp:nvSpPr>
      <dsp:spPr>
        <a:xfrm>
          <a:off x="2973238" y="0"/>
          <a:ext cx="571286" cy="31315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>
        <a:off x="2973238" y="62630"/>
        <a:ext cx="477341" cy="187891"/>
      </dsp:txXfrm>
    </dsp:sp>
    <dsp:sp modelId="{DBADFAD2-02E8-7E4F-B903-1171E6D13FFE}">
      <dsp:nvSpPr>
        <dsp:cNvPr id="0" name=""/>
        <dsp:cNvSpPr/>
      </dsp:nvSpPr>
      <dsp:spPr>
        <a:xfrm>
          <a:off x="3781663" y="0"/>
          <a:ext cx="2694748" cy="313151"/>
        </a:xfrm>
        <a:prstGeom prst="roundRect">
          <a:avLst>
            <a:gd name="adj" fmla="val 10000"/>
          </a:avLst>
        </a:prstGeom>
        <a:solidFill>
          <a:schemeClr val="accent1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>
              <a:solidFill>
                <a:schemeClr val="bg1"/>
              </a:solidFill>
            </a:rPr>
            <a:t>Clonal Amplification</a:t>
          </a:r>
          <a:endParaRPr lang="en-US" sz="1300" kern="1200" dirty="0">
            <a:solidFill>
              <a:schemeClr val="bg1"/>
            </a:solidFill>
          </a:endParaRPr>
        </a:p>
      </dsp:txBody>
      <dsp:txXfrm>
        <a:off x="3790835" y="9172"/>
        <a:ext cx="2676404" cy="294807"/>
      </dsp:txXfrm>
    </dsp:sp>
    <dsp:sp modelId="{2267A58D-0724-A742-9065-67DB9D31AE9E}">
      <dsp:nvSpPr>
        <dsp:cNvPr id="0" name=""/>
        <dsp:cNvSpPr/>
      </dsp:nvSpPr>
      <dsp:spPr>
        <a:xfrm>
          <a:off x="6745886" y="0"/>
          <a:ext cx="571286" cy="31315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>
        <a:off x="6745886" y="62630"/>
        <a:ext cx="477341" cy="187891"/>
      </dsp:txXfrm>
    </dsp:sp>
    <dsp:sp modelId="{7656439E-56E0-2746-8A0E-0FF898CA2C41}">
      <dsp:nvSpPr>
        <dsp:cNvPr id="0" name=""/>
        <dsp:cNvSpPr/>
      </dsp:nvSpPr>
      <dsp:spPr>
        <a:xfrm>
          <a:off x="7554310" y="0"/>
          <a:ext cx="2694748" cy="313151"/>
        </a:xfrm>
        <a:prstGeom prst="roundRect">
          <a:avLst>
            <a:gd name="adj" fmla="val 10000"/>
          </a:avLst>
        </a:prstGeom>
        <a:solidFill>
          <a:schemeClr val="accent3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3"/>
        </a:fillRef>
        <a:effectRef idx="1">
          <a:schemeClr val="accent3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>
              <a:solidFill>
                <a:schemeClr val="bg1">
                  <a:lumMod val="75000"/>
                </a:schemeClr>
              </a:solidFill>
            </a:rPr>
            <a:t>Parallel sequencing</a:t>
          </a:r>
          <a:endParaRPr lang="en-US" sz="1300" kern="1200" dirty="0">
            <a:solidFill>
              <a:schemeClr val="bg1">
                <a:lumMod val="75000"/>
              </a:schemeClr>
            </a:solidFill>
          </a:endParaRPr>
        </a:p>
      </dsp:txBody>
      <dsp:txXfrm>
        <a:off x="7563482" y="9172"/>
        <a:ext cx="2676404" cy="29480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EC7563-4BB7-954E-8865-9D8FF834D0A9}">
      <dsp:nvSpPr>
        <dsp:cNvPr id="0" name=""/>
        <dsp:cNvSpPr/>
      </dsp:nvSpPr>
      <dsp:spPr>
        <a:xfrm>
          <a:off x="9015" y="0"/>
          <a:ext cx="2694748" cy="313151"/>
        </a:xfrm>
        <a:prstGeom prst="roundRect">
          <a:avLst>
            <a:gd name="adj" fmla="val 10000"/>
          </a:avLst>
        </a:prstGeom>
        <a:solidFill>
          <a:schemeClr val="accent3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3"/>
        </a:fillRef>
        <a:effectRef idx="1">
          <a:schemeClr val="accent3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>
              <a:solidFill>
                <a:schemeClr val="bg1">
                  <a:lumMod val="75000"/>
                </a:schemeClr>
              </a:solidFill>
            </a:rPr>
            <a:t>Sample prep</a:t>
          </a:r>
          <a:endParaRPr lang="en-US" sz="1300" kern="1200" dirty="0">
            <a:solidFill>
              <a:schemeClr val="bg1">
                <a:lumMod val="75000"/>
              </a:schemeClr>
            </a:solidFill>
          </a:endParaRPr>
        </a:p>
      </dsp:txBody>
      <dsp:txXfrm>
        <a:off x="18187" y="9172"/>
        <a:ext cx="2676404" cy="294807"/>
      </dsp:txXfrm>
    </dsp:sp>
    <dsp:sp modelId="{0E292332-1FDE-8643-B7D3-466C6BF33250}">
      <dsp:nvSpPr>
        <dsp:cNvPr id="0" name=""/>
        <dsp:cNvSpPr/>
      </dsp:nvSpPr>
      <dsp:spPr>
        <a:xfrm>
          <a:off x="2973238" y="0"/>
          <a:ext cx="571286" cy="31315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>
        <a:off x="2973238" y="62630"/>
        <a:ext cx="477341" cy="187891"/>
      </dsp:txXfrm>
    </dsp:sp>
    <dsp:sp modelId="{DBADFAD2-02E8-7E4F-B903-1171E6D13FFE}">
      <dsp:nvSpPr>
        <dsp:cNvPr id="0" name=""/>
        <dsp:cNvSpPr/>
      </dsp:nvSpPr>
      <dsp:spPr>
        <a:xfrm>
          <a:off x="3781663" y="0"/>
          <a:ext cx="2694748" cy="313151"/>
        </a:xfrm>
        <a:prstGeom prst="roundRect">
          <a:avLst>
            <a:gd name="adj" fmla="val 10000"/>
          </a:avLst>
        </a:prstGeom>
        <a:solidFill>
          <a:schemeClr val="accent1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>
              <a:solidFill>
                <a:schemeClr val="bg1"/>
              </a:solidFill>
            </a:rPr>
            <a:t>Clonal Amplification</a:t>
          </a:r>
          <a:endParaRPr lang="en-US" sz="1300" kern="1200" dirty="0">
            <a:solidFill>
              <a:schemeClr val="bg1"/>
            </a:solidFill>
          </a:endParaRPr>
        </a:p>
      </dsp:txBody>
      <dsp:txXfrm>
        <a:off x="3790835" y="9172"/>
        <a:ext cx="2676404" cy="294807"/>
      </dsp:txXfrm>
    </dsp:sp>
    <dsp:sp modelId="{2267A58D-0724-A742-9065-67DB9D31AE9E}">
      <dsp:nvSpPr>
        <dsp:cNvPr id="0" name=""/>
        <dsp:cNvSpPr/>
      </dsp:nvSpPr>
      <dsp:spPr>
        <a:xfrm>
          <a:off x="6745886" y="0"/>
          <a:ext cx="571286" cy="31315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>
        <a:off x="6745886" y="62630"/>
        <a:ext cx="477341" cy="187891"/>
      </dsp:txXfrm>
    </dsp:sp>
    <dsp:sp modelId="{7656439E-56E0-2746-8A0E-0FF898CA2C41}">
      <dsp:nvSpPr>
        <dsp:cNvPr id="0" name=""/>
        <dsp:cNvSpPr/>
      </dsp:nvSpPr>
      <dsp:spPr>
        <a:xfrm>
          <a:off x="7554310" y="0"/>
          <a:ext cx="2694748" cy="313151"/>
        </a:xfrm>
        <a:prstGeom prst="roundRect">
          <a:avLst>
            <a:gd name="adj" fmla="val 10000"/>
          </a:avLst>
        </a:prstGeom>
        <a:solidFill>
          <a:schemeClr val="accent3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3"/>
        </a:fillRef>
        <a:effectRef idx="1">
          <a:schemeClr val="accent3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>
              <a:solidFill>
                <a:schemeClr val="bg1">
                  <a:lumMod val="75000"/>
                </a:schemeClr>
              </a:solidFill>
            </a:rPr>
            <a:t>Parallel sequencing</a:t>
          </a:r>
          <a:endParaRPr lang="en-US" sz="1300" kern="1200" dirty="0">
            <a:solidFill>
              <a:schemeClr val="bg1">
                <a:lumMod val="75000"/>
              </a:schemeClr>
            </a:solidFill>
          </a:endParaRPr>
        </a:p>
      </dsp:txBody>
      <dsp:txXfrm>
        <a:off x="7563482" y="9172"/>
        <a:ext cx="2676404" cy="29480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EC7563-4BB7-954E-8865-9D8FF834D0A9}">
      <dsp:nvSpPr>
        <dsp:cNvPr id="0" name=""/>
        <dsp:cNvSpPr/>
      </dsp:nvSpPr>
      <dsp:spPr>
        <a:xfrm>
          <a:off x="9015" y="0"/>
          <a:ext cx="2694748" cy="313151"/>
        </a:xfrm>
        <a:prstGeom prst="roundRect">
          <a:avLst>
            <a:gd name="adj" fmla="val 10000"/>
          </a:avLst>
        </a:prstGeom>
        <a:solidFill>
          <a:schemeClr val="accent3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3"/>
        </a:fillRef>
        <a:effectRef idx="1">
          <a:schemeClr val="accent3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>
              <a:solidFill>
                <a:schemeClr val="bg1">
                  <a:lumMod val="75000"/>
                </a:schemeClr>
              </a:solidFill>
            </a:rPr>
            <a:t>Sample prep</a:t>
          </a:r>
          <a:endParaRPr lang="en-US" sz="1300" kern="1200" dirty="0">
            <a:solidFill>
              <a:schemeClr val="bg1">
                <a:lumMod val="75000"/>
              </a:schemeClr>
            </a:solidFill>
          </a:endParaRPr>
        </a:p>
      </dsp:txBody>
      <dsp:txXfrm>
        <a:off x="18187" y="9172"/>
        <a:ext cx="2676404" cy="294807"/>
      </dsp:txXfrm>
    </dsp:sp>
    <dsp:sp modelId="{0E292332-1FDE-8643-B7D3-466C6BF33250}">
      <dsp:nvSpPr>
        <dsp:cNvPr id="0" name=""/>
        <dsp:cNvSpPr/>
      </dsp:nvSpPr>
      <dsp:spPr>
        <a:xfrm>
          <a:off x="2973238" y="0"/>
          <a:ext cx="571286" cy="31315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>
        <a:off x="2973238" y="62630"/>
        <a:ext cx="477341" cy="187891"/>
      </dsp:txXfrm>
    </dsp:sp>
    <dsp:sp modelId="{DBADFAD2-02E8-7E4F-B903-1171E6D13FFE}">
      <dsp:nvSpPr>
        <dsp:cNvPr id="0" name=""/>
        <dsp:cNvSpPr/>
      </dsp:nvSpPr>
      <dsp:spPr>
        <a:xfrm>
          <a:off x="3781663" y="0"/>
          <a:ext cx="2694748" cy="313151"/>
        </a:xfrm>
        <a:prstGeom prst="roundRect">
          <a:avLst>
            <a:gd name="adj" fmla="val 10000"/>
          </a:avLst>
        </a:prstGeom>
        <a:solidFill>
          <a:schemeClr val="accent1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>
              <a:solidFill>
                <a:schemeClr val="bg1"/>
              </a:solidFill>
            </a:rPr>
            <a:t>Clonal Amplification</a:t>
          </a:r>
          <a:endParaRPr lang="en-US" sz="1300" kern="1200" dirty="0">
            <a:solidFill>
              <a:schemeClr val="bg1"/>
            </a:solidFill>
          </a:endParaRPr>
        </a:p>
      </dsp:txBody>
      <dsp:txXfrm>
        <a:off x="3790835" y="9172"/>
        <a:ext cx="2676404" cy="294807"/>
      </dsp:txXfrm>
    </dsp:sp>
    <dsp:sp modelId="{2267A58D-0724-A742-9065-67DB9D31AE9E}">
      <dsp:nvSpPr>
        <dsp:cNvPr id="0" name=""/>
        <dsp:cNvSpPr/>
      </dsp:nvSpPr>
      <dsp:spPr>
        <a:xfrm>
          <a:off x="6745886" y="0"/>
          <a:ext cx="571286" cy="31315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>
        <a:off x="6745886" y="62630"/>
        <a:ext cx="477341" cy="187891"/>
      </dsp:txXfrm>
    </dsp:sp>
    <dsp:sp modelId="{7656439E-56E0-2746-8A0E-0FF898CA2C41}">
      <dsp:nvSpPr>
        <dsp:cNvPr id="0" name=""/>
        <dsp:cNvSpPr/>
      </dsp:nvSpPr>
      <dsp:spPr>
        <a:xfrm>
          <a:off x="7554310" y="0"/>
          <a:ext cx="2694748" cy="313151"/>
        </a:xfrm>
        <a:prstGeom prst="roundRect">
          <a:avLst>
            <a:gd name="adj" fmla="val 10000"/>
          </a:avLst>
        </a:prstGeom>
        <a:solidFill>
          <a:schemeClr val="accent3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3"/>
        </a:fillRef>
        <a:effectRef idx="1">
          <a:schemeClr val="accent3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>
              <a:solidFill>
                <a:schemeClr val="bg1">
                  <a:lumMod val="75000"/>
                </a:schemeClr>
              </a:solidFill>
            </a:rPr>
            <a:t>Parallel sequencing</a:t>
          </a:r>
          <a:endParaRPr lang="en-US" sz="1300" kern="1200" dirty="0">
            <a:solidFill>
              <a:schemeClr val="bg1">
                <a:lumMod val="75000"/>
              </a:schemeClr>
            </a:solidFill>
          </a:endParaRPr>
        </a:p>
      </dsp:txBody>
      <dsp:txXfrm>
        <a:off x="7563482" y="9172"/>
        <a:ext cx="2676404" cy="29480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EC7563-4BB7-954E-8865-9D8FF834D0A9}">
      <dsp:nvSpPr>
        <dsp:cNvPr id="0" name=""/>
        <dsp:cNvSpPr/>
      </dsp:nvSpPr>
      <dsp:spPr>
        <a:xfrm>
          <a:off x="9015" y="0"/>
          <a:ext cx="2694748" cy="313151"/>
        </a:xfrm>
        <a:prstGeom prst="roundRect">
          <a:avLst>
            <a:gd name="adj" fmla="val 10000"/>
          </a:avLst>
        </a:prstGeom>
        <a:solidFill>
          <a:schemeClr val="accent3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3"/>
        </a:fillRef>
        <a:effectRef idx="1">
          <a:schemeClr val="accent3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>
              <a:solidFill>
                <a:schemeClr val="bg1">
                  <a:lumMod val="75000"/>
                </a:schemeClr>
              </a:solidFill>
            </a:rPr>
            <a:t>Sample prep</a:t>
          </a:r>
          <a:endParaRPr lang="en-US" sz="1300" kern="1200" dirty="0">
            <a:solidFill>
              <a:schemeClr val="bg1">
                <a:lumMod val="75000"/>
              </a:schemeClr>
            </a:solidFill>
          </a:endParaRPr>
        </a:p>
      </dsp:txBody>
      <dsp:txXfrm>
        <a:off x="18187" y="9172"/>
        <a:ext cx="2676404" cy="294807"/>
      </dsp:txXfrm>
    </dsp:sp>
    <dsp:sp modelId="{0E292332-1FDE-8643-B7D3-466C6BF33250}">
      <dsp:nvSpPr>
        <dsp:cNvPr id="0" name=""/>
        <dsp:cNvSpPr/>
      </dsp:nvSpPr>
      <dsp:spPr>
        <a:xfrm>
          <a:off x="2973238" y="0"/>
          <a:ext cx="571286" cy="31315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>
        <a:off x="2973238" y="62630"/>
        <a:ext cx="477341" cy="187891"/>
      </dsp:txXfrm>
    </dsp:sp>
    <dsp:sp modelId="{DBADFAD2-02E8-7E4F-B903-1171E6D13FFE}">
      <dsp:nvSpPr>
        <dsp:cNvPr id="0" name=""/>
        <dsp:cNvSpPr/>
      </dsp:nvSpPr>
      <dsp:spPr>
        <a:xfrm>
          <a:off x="3781663" y="0"/>
          <a:ext cx="2694748" cy="313151"/>
        </a:xfrm>
        <a:prstGeom prst="roundRect">
          <a:avLst>
            <a:gd name="adj" fmla="val 10000"/>
          </a:avLst>
        </a:prstGeom>
        <a:solidFill>
          <a:schemeClr val="accent1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>
              <a:solidFill>
                <a:schemeClr val="bg1"/>
              </a:solidFill>
            </a:rPr>
            <a:t>Clonal Amplification</a:t>
          </a:r>
          <a:endParaRPr lang="en-US" sz="1300" kern="1200" dirty="0">
            <a:solidFill>
              <a:schemeClr val="bg1"/>
            </a:solidFill>
          </a:endParaRPr>
        </a:p>
      </dsp:txBody>
      <dsp:txXfrm>
        <a:off x="3790835" y="9172"/>
        <a:ext cx="2676404" cy="294807"/>
      </dsp:txXfrm>
    </dsp:sp>
    <dsp:sp modelId="{2267A58D-0724-A742-9065-67DB9D31AE9E}">
      <dsp:nvSpPr>
        <dsp:cNvPr id="0" name=""/>
        <dsp:cNvSpPr/>
      </dsp:nvSpPr>
      <dsp:spPr>
        <a:xfrm>
          <a:off x="6745886" y="0"/>
          <a:ext cx="571286" cy="31315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>
        <a:off x="6745886" y="62630"/>
        <a:ext cx="477341" cy="187891"/>
      </dsp:txXfrm>
    </dsp:sp>
    <dsp:sp modelId="{7656439E-56E0-2746-8A0E-0FF898CA2C41}">
      <dsp:nvSpPr>
        <dsp:cNvPr id="0" name=""/>
        <dsp:cNvSpPr/>
      </dsp:nvSpPr>
      <dsp:spPr>
        <a:xfrm>
          <a:off x="7554310" y="0"/>
          <a:ext cx="2694748" cy="313151"/>
        </a:xfrm>
        <a:prstGeom prst="roundRect">
          <a:avLst>
            <a:gd name="adj" fmla="val 10000"/>
          </a:avLst>
        </a:prstGeom>
        <a:solidFill>
          <a:schemeClr val="accent3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3"/>
        </a:fillRef>
        <a:effectRef idx="1">
          <a:schemeClr val="accent3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>
              <a:solidFill>
                <a:schemeClr val="bg1">
                  <a:lumMod val="75000"/>
                </a:schemeClr>
              </a:solidFill>
            </a:rPr>
            <a:t>Parallel sequencing</a:t>
          </a:r>
          <a:endParaRPr lang="en-US" sz="1300" kern="1200" dirty="0">
            <a:solidFill>
              <a:schemeClr val="bg1">
                <a:lumMod val="75000"/>
              </a:schemeClr>
            </a:solidFill>
          </a:endParaRPr>
        </a:p>
      </dsp:txBody>
      <dsp:txXfrm>
        <a:off x="7563482" y="9172"/>
        <a:ext cx="2676404" cy="29480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EC7563-4BB7-954E-8865-9D8FF834D0A9}">
      <dsp:nvSpPr>
        <dsp:cNvPr id="0" name=""/>
        <dsp:cNvSpPr/>
      </dsp:nvSpPr>
      <dsp:spPr>
        <a:xfrm>
          <a:off x="9015" y="0"/>
          <a:ext cx="2694748" cy="313151"/>
        </a:xfrm>
        <a:prstGeom prst="roundRect">
          <a:avLst>
            <a:gd name="adj" fmla="val 10000"/>
          </a:avLst>
        </a:prstGeom>
        <a:solidFill>
          <a:schemeClr val="accent3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3"/>
        </a:fillRef>
        <a:effectRef idx="1">
          <a:schemeClr val="accent3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>
              <a:solidFill>
                <a:schemeClr val="bg1">
                  <a:lumMod val="75000"/>
                </a:schemeClr>
              </a:solidFill>
            </a:rPr>
            <a:t>Sample prep</a:t>
          </a:r>
          <a:endParaRPr lang="en-US" sz="1300" kern="1200" dirty="0">
            <a:solidFill>
              <a:schemeClr val="bg1">
                <a:lumMod val="75000"/>
              </a:schemeClr>
            </a:solidFill>
          </a:endParaRPr>
        </a:p>
      </dsp:txBody>
      <dsp:txXfrm>
        <a:off x="18187" y="9172"/>
        <a:ext cx="2676404" cy="294807"/>
      </dsp:txXfrm>
    </dsp:sp>
    <dsp:sp modelId="{0E292332-1FDE-8643-B7D3-466C6BF33250}">
      <dsp:nvSpPr>
        <dsp:cNvPr id="0" name=""/>
        <dsp:cNvSpPr/>
      </dsp:nvSpPr>
      <dsp:spPr>
        <a:xfrm>
          <a:off x="2973238" y="0"/>
          <a:ext cx="571286" cy="31315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>
        <a:off x="2973238" y="62630"/>
        <a:ext cx="477341" cy="187891"/>
      </dsp:txXfrm>
    </dsp:sp>
    <dsp:sp modelId="{DBADFAD2-02E8-7E4F-B903-1171E6D13FFE}">
      <dsp:nvSpPr>
        <dsp:cNvPr id="0" name=""/>
        <dsp:cNvSpPr/>
      </dsp:nvSpPr>
      <dsp:spPr>
        <a:xfrm>
          <a:off x="3781663" y="0"/>
          <a:ext cx="2694748" cy="313151"/>
        </a:xfrm>
        <a:prstGeom prst="roundRect">
          <a:avLst>
            <a:gd name="adj" fmla="val 10000"/>
          </a:avLst>
        </a:prstGeom>
        <a:solidFill>
          <a:schemeClr val="accent1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>
              <a:solidFill>
                <a:schemeClr val="bg1"/>
              </a:solidFill>
            </a:rPr>
            <a:t>Clonal Amplification</a:t>
          </a:r>
          <a:endParaRPr lang="en-US" sz="1300" kern="1200" dirty="0">
            <a:solidFill>
              <a:schemeClr val="bg1"/>
            </a:solidFill>
          </a:endParaRPr>
        </a:p>
      </dsp:txBody>
      <dsp:txXfrm>
        <a:off x="3790835" y="9172"/>
        <a:ext cx="2676404" cy="294807"/>
      </dsp:txXfrm>
    </dsp:sp>
    <dsp:sp modelId="{2267A58D-0724-A742-9065-67DB9D31AE9E}">
      <dsp:nvSpPr>
        <dsp:cNvPr id="0" name=""/>
        <dsp:cNvSpPr/>
      </dsp:nvSpPr>
      <dsp:spPr>
        <a:xfrm>
          <a:off x="6745886" y="0"/>
          <a:ext cx="571286" cy="31315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>
        <a:off x="6745886" y="62630"/>
        <a:ext cx="477341" cy="187891"/>
      </dsp:txXfrm>
    </dsp:sp>
    <dsp:sp modelId="{7656439E-56E0-2746-8A0E-0FF898CA2C41}">
      <dsp:nvSpPr>
        <dsp:cNvPr id="0" name=""/>
        <dsp:cNvSpPr/>
      </dsp:nvSpPr>
      <dsp:spPr>
        <a:xfrm>
          <a:off x="7554310" y="0"/>
          <a:ext cx="2694748" cy="313151"/>
        </a:xfrm>
        <a:prstGeom prst="roundRect">
          <a:avLst>
            <a:gd name="adj" fmla="val 10000"/>
          </a:avLst>
        </a:prstGeom>
        <a:solidFill>
          <a:schemeClr val="accent3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3"/>
        </a:fillRef>
        <a:effectRef idx="1">
          <a:schemeClr val="accent3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>
              <a:solidFill>
                <a:schemeClr val="bg1">
                  <a:lumMod val="75000"/>
                </a:schemeClr>
              </a:solidFill>
            </a:rPr>
            <a:t>Parallel sequencing</a:t>
          </a:r>
          <a:endParaRPr lang="en-US" sz="1300" kern="1200" dirty="0">
            <a:solidFill>
              <a:schemeClr val="bg1">
                <a:lumMod val="75000"/>
              </a:schemeClr>
            </a:solidFill>
          </a:endParaRPr>
        </a:p>
      </dsp:txBody>
      <dsp:txXfrm>
        <a:off x="7563482" y="9172"/>
        <a:ext cx="2676404" cy="294807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EC7563-4BB7-954E-8865-9D8FF834D0A9}">
      <dsp:nvSpPr>
        <dsp:cNvPr id="0" name=""/>
        <dsp:cNvSpPr/>
      </dsp:nvSpPr>
      <dsp:spPr>
        <a:xfrm>
          <a:off x="9015" y="0"/>
          <a:ext cx="2694748" cy="313151"/>
        </a:xfrm>
        <a:prstGeom prst="roundRect">
          <a:avLst>
            <a:gd name="adj" fmla="val 10000"/>
          </a:avLst>
        </a:prstGeom>
        <a:solidFill>
          <a:schemeClr val="accent3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3"/>
        </a:fillRef>
        <a:effectRef idx="1">
          <a:schemeClr val="accent3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>
              <a:solidFill>
                <a:schemeClr val="bg1">
                  <a:lumMod val="75000"/>
                </a:schemeClr>
              </a:solidFill>
            </a:rPr>
            <a:t>Sample prep</a:t>
          </a:r>
          <a:endParaRPr lang="en-US" sz="1300" kern="1200" dirty="0">
            <a:solidFill>
              <a:schemeClr val="bg1">
                <a:lumMod val="75000"/>
              </a:schemeClr>
            </a:solidFill>
          </a:endParaRPr>
        </a:p>
      </dsp:txBody>
      <dsp:txXfrm>
        <a:off x="18187" y="9172"/>
        <a:ext cx="2676404" cy="294807"/>
      </dsp:txXfrm>
    </dsp:sp>
    <dsp:sp modelId="{0E292332-1FDE-8643-B7D3-466C6BF33250}">
      <dsp:nvSpPr>
        <dsp:cNvPr id="0" name=""/>
        <dsp:cNvSpPr/>
      </dsp:nvSpPr>
      <dsp:spPr>
        <a:xfrm>
          <a:off x="2973238" y="0"/>
          <a:ext cx="571286" cy="31315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>
        <a:off x="2973238" y="62630"/>
        <a:ext cx="477341" cy="187891"/>
      </dsp:txXfrm>
    </dsp:sp>
    <dsp:sp modelId="{DBADFAD2-02E8-7E4F-B903-1171E6D13FFE}">
      <dsp:nvSpPr>
        <dsp:cNvPr id="0" name=""/>
        <dsp:cNvSpPr/>
      </dsp:nvSpPr>
      <dsp:spPr>
        <a:xfrm>
          <a:off x="3781663" y="0"/>
          <a:ext cx="2694748" cy="313151"/>
        </a:xfrm>
        <a:prstGeom prst="roundRect">
          <a:avLst>
            <a:gd name="adj" fmla="val 10000"/>
          </a:avLst>
        </a:prstGeom>
        <a:solidFill>
          <a:schemeClr val="accent1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>
              <a:solidFill>
                <a:schemeClr val="bg1"/>
              </a:solidFill>
            </a:rPr>
            <a:t>Clonal Amplification</a:t>
          </a:r>
          <a:endParaRPr lang="en-US" sz="1300" kern="1200" dirty="0">
            <a:solidFill>
              <a:schemeClr val="bg1"/>
            </a:solidFill>
          </a:endParaRPr>
        </a:p>
      </dsp:txBody>
      <dsp:txXfrm>
        <a:off x="3790835" y="9172"/>
        <a:ext cx="2676404" cy="294807"/>
      </dsp:txXfrm>
    </dsp:sp>
    <dsp:sp modelId="{2267A58D-0724-A742-9065-67DB9D31AE9E}">
      <dsp:nvSpPr>
        <dsp:cNvPr id="0" name=""/>
        <dsp:cNvSpPr/>
      </dsp:nvSpPr>
      <dsp:spPr>
        <a:xfrm>
          <a:off x="6745886" y="0"/>
          <a:ext cx="571286" cy="31315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>
        <a:off x="6745886" y="62630"/>
        <a:ext cx="477341" cy="187891"/>
      </dsp:txXfrm>
    </dsp:sp>
    <dsp:sp modelId="{7656439E-56E0-2746-8A0E-0FF898CA2C41}">
      <dsp:nvSpPr>
        <dsp:cNvPr id="0" name=""/>
        <dsp:cNvSpPr/>
      </dsp:nvSpPr>
      <dsp:spPr>
        <a:xfrm>
          <a:off x="7554310" y="0"/>
          <a:ext cx="2694748" cy="313151"/>
        </a:xfrm>
        <a:prstGeom prst="roundRect">
          <a:avLst>
            <a:gd name="adj" fmla="val 10000"/>
          </a:avLst>
        </a:prstGeom>
        <a:solidFill>
          <a:schemeClr val="accent3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3"/>
        </a:fillRef>
        <a:effectRef idx="1">
          <a:schemeClr val="accent3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>
              <a:solidFill>
                <a:schemeClr val="bg1">
                  <a:lumMod val="75000"/>
                </a:schemeClr>
              </a:solidFill>
            </a:rPr>
            <a:t>Parallel sequencing</a:t>
          </a:r>
          <a:endParaRPr lang="en-US" sz="1300" kern="1200" dirty="0">
            <a:solidFill>
              <a:schemeClr val="bg1">
                <a:lumMod val="75000"/>
              </a:schemeClr>
            </a:solidFill>
          </a:endParaRPr>
        </a:p>
      </dsp:txBody>
      <dsp:txXfrm>
        <a:off x="7563482" y="9172"/>
        <a:ext cx="2676404" cy="294807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EC7563-4BB7-954E-8865-9D8FF834D0A9}">
      <dsp:nvSpPr>
        <dsp:cNvPr id="0" name=""/>
        <dsp:cNvSpPr/>
      </dsp:nvSpPr>
      <dsp:spPr>
        <a:xfrm>
          <a:off x="9015" y="0"/>
          <a:ext cx="2694748" cy="313151"/>
        </a:xfrm>
        <a:prstGeom prst="roundRect">
          <a:avLst>
            <a:gd name="adj" fmla="val 10000"/>
          </a:avLst>
        </a:prstGeom>
        <a:solidFill>
          <a:schemeClr val="accent3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3"/>
        </a:fillRef>
        <a:effectRef idx="1">
          <a:schemeClr val="accent3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>
              <a:solidFill>
                <a:schemeClr val="bg1">
                  <a:lumMod val="75000"/>
                </a:schemeClr>
              </a:solidFill>
            </a:rPr>
            <a:t>Sample prep</a:t>
          </a:r>
          <a:endParaRPr lang="en-US" sz="1300" kern="1200" dirty="0">
            <a:solidFill>
              <a:schemeClr val="bg1">
                <a:lumMod val="75000"/>
              </a:schemeClr>
            </a:solidFill>
          </a:endParaRPr>
        </a:p>
      </dsp:txBody>
      <dsp:txXfrm>
        <a:off x="18187" y="9172"/>
        <a:ext cx="2676404" cy="294807"/>
      </dsp:txXfrm>
    </dsp:sp>
    <dsp:sp modelId="{0E292332-1FDE-8643-B7D3-466C6BF33250}">
      <dsp:nvSpPr>
        <dsp:cNvPr id="0" name=""/>
        <dsp:cNvSpPr/>
      </dsp:nvSpPr>
      <dsp:spPr>
        <a:xfrm>
          <a:off x="2973238" y="0"/>
          <a:ext cx="571286" cy="31315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>
        <a:off x="2973238" y="62630"/>
        <a:ext cx="477341" cy="187891"/>
      </dsp:txXfrm>
    </dsp:sp>
    <dsp:sp modelId="{DBADFAD2-02E8-7E4F-B903-1171E6D13FFE}">
      <dsp:nvSpPr>
        <dsp:cNvPr id="0" name=""/>
        <dsp:cNvSpPr/>
      </dsp:nvSpPr>
      <dsp:spPr>
        <a:xfrm>
          <a:off x="3781663" y="0"/>
          <a:ext cx="2694748" cy="313151"/>
        </a:xfrm>
        <a:prstGeom prst="roundRect">
          <a:avLst>
            <a:gd name="adj" fmla="val 10000"/>
          </a:avLst>
        </a:prstGeom>
        <a:solidFill>
          <a:schemeClr val="accent1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>
              <a:solidFill>
                <a:schemeClr val="bg1"/>
              </a:solidFill>
            </a:rPr>
            <a:t>Clonal Amplification</a:t>
          </a:r>
          <a:endParaRPr lang="en-US" sz="1300" kern="1200" dirty="0">
            <a:solidFill>
              <a:schemeClr val="bg1"/>
            </a:solidFill>
          </a:endParaRPr>
        </a:p>
      </dsp:txBody>
      <dsp:txXfrm>
        <a:off x="3790835" y="9172"/>
        <a:ext cx="2676404" cy="294807"/>
      </dsp:txXfrm>
    </dsp:sp>
    <dsp:sp modelId="{2267A58D-0724-A742-9065-67DB9D31AE9E}">
      <dsp:nvSpPr>
        <dsp:cNvPr id="0" name=""/>
        <dsp:cNvSpPr/>
      </dsp:nvSpPr>
      <dsp:spPr>
        <a:xfrm>
          <a:off x="6745886" y="0"/>
          <a:ext cx="571286" cy="31315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>
        <a:off x="6745886" y="62630"/>
        <a:ext cx="477341" cy="187891"/>
      </dsp:txXfrm>
    </dsp:sp>
    <dsp:sp modelId="{7656439E-56E0-2746-8A0E-0FF898CA2C41}">
      <dsp:nvSpPr>
        <dsp:cNvPr id="0" name=""/>
        <dsp:cNvSpPr/>
      </dsp:nvSpPr>
      <dsp:spPr>
        <a:xfrm>
          <a:off x="7554310" y="0"/>
          <a:ext cx="2694748" cy="313151"/>
        </a:xfrm>
        <a:prstGeom prst="roundRect">
          <a:avLst>
            <a:gd name="adj" fmla="val 10000"/>
          </a:avLst>
        </a:prstGeom>
        <a:solidFill>
          <a:schemeClr val="accent3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3"/>
        </a:fillRef>
        <a:effectRef idx="1">
          <a:schemeClr val="accent3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>
              <a:solidFill>
                <a:schemeClr val="bg1">
                  <a:lumMod val="75000"/>
                </a:schemeClr>
              </a:solidFill>
            </a:rPr>
            <a:t>Parallel sequencing</a:t>
          </a:r>
          <a:endParaRPr lang="en-US" sz="1300" kern="1200" dirty="0">
            <a:solidFill>
              <a:schemeClr val="bg1">
                <a:lumMod val="75000"/>
              </a:schemeClr>
            </a:solidFill>
          </a:endParaRPr>
        </a:p>
      </dsp:txBody>
      <dsp:txXfrm>
        <a:off x="7563482" y="9172"/>
        <a:ext cx="2676404" cy="294807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EC7563-4BB7-954E-8865-9D8FF834D0A9}">
      <dsp:nvSpPr>
        <dsp:cNvPr id="0" name=""/>
        <dsp:cNvSpPr/>
      </dsp:nvSpPr>
      <dsp:spPr>
        <a:xfrm>
          <a:off x="9015" y="0"/>
          <a:ext cx="2694748" cy="313151"/>
        </a:xfrm>
        <a:prstGeom prst="roundRect">
          <a:avLst>
            <a:gd name="adj" fmla="val 10000"/>
          </a:avLst>
        </a:prstGeom>
        <a:solidFill>
          <a:schemeClr val="accent3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3"/>
        </a:fillRef>
        <a:effectRef idx="1">
          <a:schemeClr val="accent3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>
              <a:solidFill>
                <a:schemeClr val="bg1">
                  <a:lumMod val="75000"/>
                </a:schemeClr>
              </a:solidFill>
            </a:rPr>
            <a:t>Sample prep</a:t>
          </a:r>
          <a:endParaRPr lang="en-US" sz="1300" kern="1200" dirty="0">
            <a:solidFill>
              <a:schemeClr val="bg1">
                <a:lumMod val="75000"/>
              </a:schemeClr>
            </a:solidFill>
          </a:endParaRPr>
        </a:p>
      </dsp:txBody>
      <dsp:txXfrm>
        <a:off x="18187" y="9172"/>
        <a:ext cx="2676404" cy="294807"/>
      </dsp:txXfrm>
    </dsp:sp>
    <dsp:sp modelId="{0E292332-1FDE-8643-B7D3-466C6BF33250}">
      <dsp:nvSpPr>
        <dsp:cNvPr id="0" name=""/>
        <dsp:cNvSpPr/>
      </dsp:nvSpPr>
      <dsp:spPr>
        <a:xfrm>
          <a:off x="2973238" y="0"/>
          <a:ext cx="571286" cy="31315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>
        <a:off x="2973238" y="62630"/>
        <a:ext cx="477341" cy="187891"/>
      </dsp:txXfrm>
    </dsp:sp>
    <dsp:sp modelId="{DBADFAD2-02E8-7E4F-B903-1171E6D13FFE}">
      <dsp:nvSpPr>
        <dsp:cNvPr id="0" name=""/>
        <dsp:cNvSpPr/>
      </dsp:nvSpPr>
      <dsp:spPr>
        <a:xfrm>
          <a:off x="3781663" y="0"/>
          <a:ext cx="2694748" cy="313151"/>
        </a:xfrm>
        <a:prstGeom prst="roundRect">
          <a:avLst>
            <a:gd name="adj" fmla="val 10000"/>
          </a:avLst>
        </a:prstGeom>
        <a:solidFill>
          <a:schemeClr val="accent1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>
              <a:solidFill>
                <a:schemeClr val="bg1"/>
              </a:solidFill>
            </a:rPr>
            <a:t>Clonal Amplification</a:t>
          </a:r>
          <a:endParaRPr lang="en-US" sz="1300" kern="1200" dirty="0">
            <a:solidFill>
              <a:schemeClr val="bg1"/>
            </a:solidFill>
          </a:endParaRPr>
        </a:p>
      </dsp:txBody>
      <dsp:txXfrm>
        <a:off x="3790835" y="9172"/>
        <a:ext cx="2676404" cy="294807"/>
      </dsp:txXfrm>
    </dsp:sp>
    <dsp:sp modelId="{2267A58D-0724-A742-9065-67DB9D31AE9E}">
      <dsp:nvSpPr>
        <dsp:cNvPr id="0" name=""/>
        <dsp:cNvSpPr/>
      </dsp:nvSpPr>
      <dsp:spPr>
        <a:xfrm>
          <a:off x="6745886" y="0"/>
          <a:ext cx="571286" cy="31315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>
        <a:off x="6745886" y="62630"/>
        <a:ext cx="477341" cy="187891"/>
      </dsp:txXfrm>
    </dsp:sp>
    <dsp:sp modelId="{7656439E-56E0-2746-8A0E-0FF898CA2C41}">
      <dsp:nvSpPr>
        <dsp:cNvPr id="0" name=""/>
        <dsp:cNvSpPr/>
      </dsp:nvSpPr>
      <dsp:spPr>
        <a:xfrm>
          <a:off x="7554310" y="0"/>
          <a:ext cx="2694748" cy="313151"/>
        </a:xfrm>
        <a:prstGeom prst="roundRect">
          <a:avLst>
            <a:gd name="adj" fmla="val 10000"/>
          </a:avLst>
        </a:prstGeom>
        <a:solidFill>
          <a:schemeClr val="accent3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3"/>
        </a:fillRef>
        <a:effectRef idx="1">
          <a:schemeClr val="accent3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>
              <a:solidFill>
                <a:schemeClr val="bg1">
                  <a:lumMod val="75000"/>
                </a:schemeClr>
              </a:solidFill>
            </a:rPr>
            <a:t>Parallel sequencing</a:t>
          </a:r>
          <a:endParaRPr lang="en-US" sz="1300" kern="1200" dirty="0">
            <a:solidFill>
              <a:schemeClr val="bg1">
                <a:lumMod val="75000"/>
              </a:schemeClr>
            </a:solidFill>
          </a:endParaRPr>
        </a:p>
      </dsp:txBody>
      <dsp:txXfrm>
        <a:off x="7563482" y="9172"/>
        <a:ext cx="2676404" cy="294807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EC7563-4BB7-954E-8865-9D8FF834D0A9}">
      <dsp:nvSpPr>
        <dsp:cNvPr id="0" name=""/>
        <dsp:cNvSpPr/>
      </dsp:nvSpPr>
      <dsp:spPr>
        <a:xfrm>
          <a:off x="9015" y="0"/>
          <a:ext cx="2694748" cy="313151"/>
        </a:xfrm>
        <a:prstGeom prst="roundRect">
          <a:avLst>
            <a:gd name="adj" fmla="val 10000"/>
          </a:avLst>
        </a:prstGeom>
        <a:solidFill>
          <a:schemeClr val="accent3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3"/>
        </a:fillRef>
        <a:effectRef idx="1">
          <a:schemeClr val="accent3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>
              <a:solidFill>
                <a:schemeClr val="bg1">
                  <a:lumMod val="75000"/>
                </a:schemeClr>
              </a:solidFill>
            </a:rPr>
            <a:t>Sample prep</a:t>
          </a:r>
          <a:endParaRPr lang="en-US" sz="1300" kern="1200" dirty="0">
            <a:solidFill>
              <a:schemeClr val="bg1">
                <a:lumMod val="75000"/>
              </a:schemeClr>
            </a:solidFill>
          </a:endParaRPr>
        </a:p>
      </dsp:txBody>
      <dsp:txXfrm>
        <a:off x="18187" y="9172"/>
        <a:ext cx="2676404" cy="294807"/>
      </dsp:txXfrm>
    </dsp:sp>
    <dsp:sp modelId="{0E292332-1FDE-8643-B7D3-466C6BF33250}">
      <dsp:nvSpPr>
        <dsp:cNvPr id="0" name=""/>
        <dsp:cNvSpPr/>
      </dsp:nvSpPr>
      <dsp:spPr>
        <a:xfrm>
          <a:off x="2973238" y="0"/>
          <a:ext cx="571286" cy="31315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>
        <a:off x="2973238" y="62630"/>
        <a:ext cx="477341" cy="187891"/>
      </dsp:txXfrm>
    </dsp:sp>
    <dsp:sp modelId="{DBADFAD2-02E8-7E4F-B903-1171E6D13FFE}">
      <dsp:nvSpPr>
        <dsp:cNvPr id="0" name=""/>
        <dsp:cNvSpPr/>
      </dsp:nvSpPr>
      <dsp:spPr>
        <a:xfrm>
          <a:off x="3781663" y="0"/>
          <a:ext cx="2694748" cy="313151"/>
        </a:xfrm>
        <a:prstGeom prst="roundRect">
          <a:avLst>
            <a:gd name="adj" fmla="val 10000"/>
          </a:avLst>
        </a:prstGeom>
        <a:solidFill>
          <a:schemeClr val="accent1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>
              <a:solidFill>
                <a:schemeClr val="bg1"/>
              </a:solidFill>
            </a:rPr>
            <a:t>Clonal Amplification</a:t>
          </a:r>
          <a:endParaRPr lang="en-US" sz="1300" kern="1200" dirty="0">
            <a:solidFill>
              <a:schemeClr val="bg1"/>
            </a:solidFill>
          </a:endParaRPr>
        </a:p>
      </dsp:txBody>
      <dsp:txXfrm>
        <a:off x="3790835" y="9172"/>
        <a:ext cx="2676404" cy="294807"/>
      </dsp:txXfrm>
    </dsp:sp>
    <dsp:sp modelId="{2267A58D-0724-A742-9065-67DB9D31AE9E}">
      <dsp:nvSpPr>
        <dsp:cNvPr id="0" name=""/>
        <dsp:cNvSpPr/>
      </dsp:nvSpPr>
      <dsp:spPr>
        <a:xfrm>
          <a:off x="6745886" y="0"/>
          <a:ext cx="571286" cy="31315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>
        <a:off x="6745886" y="62630"/>
        <a:ext cx="477341" cy="187891"/>
      </dsp:txXfrm>
    </dsp:sp>
    <dsp:sp modelId="{7656439E-56E0-2746-8A0E-0FF898CA2C41}">
      <dsp:nvSpPr>
        <dsp:cNvPr id="0" name=""/>
        <dsp:cNvSpPr/>
      </dsp:nvSpPr>
      <dsp:spPr>
        <a:xfrm>
          <a:off x="7554310" y="0"/>
          <a:ext cx="2694748" cy="313151"/>
        </a:xfrm>
        <a:prstGeom prst="roundRect">
          <a:avLst>
            <a:gd name="adj" fmla="val 10000"/>
          </a:avLst>
        </a:prstGeom>
        <a:solidFill>
          <a:schemeClr val="accent3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3"/>
        </a:fillRef>
        <a:effectRef idx="1">
          <a:schemeClr val="accent3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>
              <a:solidFill>
                <a:schemeClr val="bg1">
                  <a:lumMod val="75000"/>
                </a:schemeClr>
              </a:solidFill>
            </a:rPr>
            <a:t>Parallel sequencing</a:t>
          </a:r>
          <a:endParaRPr lang="en-US" sz="1300" kern="1200" dirty="0">
            <a:solidFill>
              <a:schemeClr val="bg1">
                <a:lumMod val="75000"/>
              </a:schemeClr>
            </a:solidFill>
          </a:endParaRPr>
        </a:p>
      </dsp:txBody>
      <dsp:txXfrm>
        <a:off x="7563482" y="9172"/>
        <a:ext cx="2676404" cy="29480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2F6574-D568-4F3E-B4E2-EA41E2AAC578}" type="datetimeFigureOut">
              <a:rPr lang="nl-BE" smtClean="0"/>
              <a:t>15/11/2022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C4CD5C-EEED-4FA8-A1F3-6FAEB1838F6E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5887278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9C3DB9-2C01-4243-A438-2FB87FAE7597}" type="datetimeFigureOut">
              <a:rPr lang="en-US" smtClean="0"/>
              <a:t>11/15/2022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DD2476-68FE-FD48-B5D2-BF54F827C9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8801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6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acificbiosciences.com/applications/denovo" TargetMode="External"/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://www.pacificbiosciences.com/applications/base_modification/" TargetMode="External"/><Relationship Id="rId4" Type="http://schemas.openxmlformats.org/officeDocument/2006/relationships/hyperlink" Target="http://www.pacificbiosciences.com/applications/target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6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DD2476-68FE-FD48-B5D2-BF54F827C95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2846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A5D9966-CDB2-42E1-9CAF-FFC07A9A8D43}" type="slidenum">
              <a:rPr lang="en-US">
                <a:solidFill>
                  <a:prstClr val="black"/>
                </a:solidFill>
                <a:latin typeface="Calibri"/>
              </a:rPr>
              <a:pPr/>
              <a:t>61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56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90488" y="739775"/>
            <a:ext cx="6618287" cy="3724275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5603" name="Rectangle 3"/>
          <p:cNvSpPr>
            <a:spLocks noGrp="1" noChangeArrowheads="1"/>
          </p:cNvSpPr>
          <p:nvPr>
            <p:ph type="body" idx="1"/>
            <p:custDataLst>
              <p:tags r:id="rId1"/>
            </p:custDataLst>
          </p:nvPr>
        </p:nvSpPr>
        <p:spPr>
          <a:xfrm>
            <a:off x="679460" y="4717779"/>
            <a:ext cx="5440293" cy="4467156"/>
          </a:xfrm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n-US" dirty="0"/>
              <a:t>The </a:t>
            </a:r>
            <a:r>
              <a:rPr lang="en-US" b="1" dirty="0"/>
              <a:t>SMRTbell</a:t>
            </a:r>
            <a:r>
              <a:rPr lang="en-US" dirty="0"/>
              <a:t> template format can be used for </a:t>
            </a:r>
            <a:r>
              <a:rPr lang="en-US" dirty="0" smtClean="0"/>
              <a:t>standard</a:t>
            </a:r>
            <a:r>
              <a:rPr lang="en-US" baseline="0" dirty="0" smtClean="0"/>
              <a:t> continuous long reads </a:t>
            </a:r>
            <a:r>
              <a:rPr lang="en-US" dirty="0" smtClean="0"/>
              <a:t>and </a:t>
            </a:r>
            <a:r>
              <a:rPr lang="en-US" dirty="0"/>
              <a:t>circular consensus sequencing. </a:t>
            </a:r>
            <a:r>
              <a:rPr lang="en-US" dirty="0" smtClean="0"/>
              <a:t>For standard </a:t>
            </a:r>
            <a:r>
              <a:rPr lang="en-US" dirty="0"/>
              <a:t>sequencing, each </a:t>
            </a:r>
            <a:r>
              <a:rPr lang="en-US" b="1" dirty="0"/>
              <a:t>SMRTbell</a:t>
            </a:r>
            <a:r>
              <a:rPr lang="en-US" dirty="0"/>
              <a:t> template generates one pass on each molecule sequenced. </a:t>
            </a:r>
            <a:r>
              <a:rPr lang="en-US" dirty="0" smtClean="0"/>
              <a:t>At </a:t>
            </a:r>
            <a:r>
              <a:rPr lang="en-US" dirty="0"/>
              <a:t>the other extreme, for smaller insert sizes the </a:t>
            </a:r>
            <a:r>
              <a:rPr lang="en-US" b="1" dirty="0"/>
              <a:t>SMRTbell</a:t>
            </a:r>
            <a:r>
              <a:rPr lang="en-US" dirty="0"/>
              <a:t> template allows multiple reads to be generated on each molecule.  These can be combined together to generate a consensus read for each template</a:t>
            </a:r>
            <a:r>
              <a:rPr lang="en-US" dirty="0" smtClean="0"/>
              <a:t>.</a:t>
            </a:r>
            <a:r>
              <a:rPr lang="en-US" baseline="0" dirty="0" smtClean="0"/>
              <a:t> 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5279191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 smtClean="0">
                <a:solidFill>
                  <a:srgbClr val="333333"/>
                </a:solidFill>
              </a:rPr>
              <a:t>SMRT</a:t>
            </a:r>
            <a:r>
              <a:rPr lang="en-US" baseline="30000" dirty="0" smtClean="0">
                <a:solidFill>
                  <a:srgbClr val="333333"/>
                </a:solidFill>
              </a:rPr>
              <a:t>®</a:t>
            </a:r>
            <a:r>
              <a:rPr lang="en-US" dirty="0" smtClean="0">
                <a:solidFill>
                  <a:srgbClr val="333333"/>
                </a:solidFill>
              </a:rPr>
              <a:t> Sequencing provides greater than </a:t>
            </a:r>
            <a:r>
              <a:rPr lang="en-US" b="1" dirty="0" smtClean="0">
                <a:solidFill>
                  <a:srgbClr val="333333"/>
                </a:solidFill>
              </a:rPr>
              <a:t>99.999% (QV 50) </a:t>
            </a:r>
            <a:r>
              <a:rPr lang="en-US" dirty="0" smtClean="0">
                <a:solidFill>
                  <a:srgbClr val="333333"/>
                </a:solidFill>
              </a:rPr>
              <a:t>accurate sequencing results for resequencing and </a:t>
            </a:r>
            <a:r>
              <a:rPr lang="en-US" i="1" dirty="0" smtClean="0">
                <a:solidFill>
                  <a:srgbClr val="333333"/>
                </a:solidFill>
              </a:rPr>
              <a:t>de novo</a:t>
            </a:r>
            <a:r>
              <a:rPr lang="en-US" dirty="0" smtClean="0">
                <a:solidFill>
                  <a:srgbClr val="333333"/>
                </a:solidFill>
              </a:rPr>
              <a:t> applications</a:t>
            </a:r>
          </a:p>
          <a:p>
            <a:pPr lvl="1">
              <a:lnSpc>
                <a:spcPct val="150000"/>
              </a:lnSpc>
            </a:pPr>
            <a:r>
              <a:rPr lang="en-US" dirty="0" smtClean="0">
                <a:solidFill>
                  <a:srgbClr val="333333"/>
                </a:solidFill>
              </a:rPr>
              <a:t>independent of sequence context or GC content</a:t>
            </a:r>
          </a:p>
          <a:p>
            <a:pPr lvl="1">
              <a:lnSpc>
                <a:spcPct val="150000"/>
              </a:lnSpc>
            </a:pPr>
            <a:endParaRPr lang="en-US" dirty="0" smtClean="0">
              <a:solidFill>
                <a:srgbClr val="333333"/>
              </a:solidFill>
            </a:endParaRPr>
          </a:p>
          <a:p>
            <a:pPr>
              <a:lnSpc>
                <a:spcPct val="150000"/>
              </a:lnSpc>
            </a:pPr>
            <a:r>
              <a:rPr lang="en-US" dirty="0" smtClean="0">
                <a:solidFill>
                  <a:srgbClr val="333333"/>
                </a:solidFill>
              </a:rPr>
              <a:t>Evaluation of any sequencing technology has three aspects (single-pass error not among those):</a:t>
            </a:r>
          </a:p>
          <a:p>
            <a:pPr marL="457175" indent="-457175">
              <a:lnSpc>
                <a:spcPct val="150000"/>
              </a:lnSpc>
              <a:buFont typeface="+mj-lt"/>
              <a:buAutoNum type="arabicPeriod"/>
            </a:pPr>
            <a:r>
              <a:rPr lang="en-US" b="1" dirty="0" smtClean="0">
                <a:solidFill>
                  <a:srgbClr val="333333"/>
                </a:solidFill>
              </a:rPr>
              <a:t>Consensus</a:t>
            </a:r>
          </a:p>
          <a:p>
            <a:pPr lvl="1">
              <a:lnSpc>
                <a:spcPct val="150000"/>
              </a:lnSpc>
            </a:pPr>
            <a:r>
              <a:rPr lang="en-US" dirty="0" smtClean="0">
                <a:solidFill>
                  <a:srgbClr val="333333"/>
                </a:solidFill>
              </a:rPr>
              <a:t>Errors are random</a:t>
            </a:r>
          </a:p>
          <a:p>
            <a:pPr lvl="1">
              <a:lnSpc>
                <a:spcPct val="150000"/>
              </a:lnSpc>
            </a:pPr>
            <a:r>
              <a:rPr lang="en-US" dirty="0" smtClean="0">
                <a:solidFill>
                  <a:srgbClr val="333333"/>
                </a:solidFill>
              </a:rPr>
              <a:t>No systematic errors</a:t>
            </a:r>
          </a:p>
          <a:p>
            <a:pPr marL="457175" indent="-457175">
              <a:lnSpc>
                <a:spcPct val="150000"/>
              </a:lnSpc>
              <a:buFont typeface="+mj-lt"/>
              <a:buAutoNum type="arabicPeriod"/>
            </a:pPr>
            <a:r>
              <a:rPr lang="en-US" b="1" dirty="0" smtClean="0">
                <a:solidFill>
                  <a:srgbClr val="333333"/>
                </a:solidFill>
              </a:rPr>
              <a:t>Sequence context bias</a:t>
            </a:r>
          </a:p>
          <a:p>
            <a:pPr lvl="1">
              <a:lnSpc>
                <a:spcPct val="150000"/>
              </a:lnSpc>
            </a:pPr>
            <a:r>
              <a:rPr lang="en-US" dirty="0" smtClean="0">
                <a:solidFill>
                  <a:srgbClr val="333333"/>
                </a:solidFill>
              </a:rPr>
              <a:t>Negligible sequence context bias (high AT, high GC, repeat sequences, palindromes)</a:t>
            </a:r>
          </a:p>
          <a:p>
            <a:pPr marL="457175" indent="-457175">
              <a:lnSpc>
                <a:spcPct val="150000"/>
              </a:lnSpc>
              <a:buFont typeface="+mj-lt"/>
              <a:buAutoNum type="arabicPeriod"/>
            </a:pPr>
            <a:r>
              <a:rPr lang="en-US" b="1" dirty="0" err="1" smtClean="0">
                <a:solidFill>
                  <a:srgbClr val="333333"/>
                </a:solidFill>
              </a:rPr>
              <a:t>Mappability</a:t>
            </a:r>
            <a:r>
              <a:rPr lang="en-US" b="1" dirty="0" smtClean="0">
                <a:solidFill>
                  <a:srgbClr val="333333"/>
                </a:solidFill>
              </a:rPr>
              <a:t> of sequence reads</a:t>
            </a:r>
          </a:p>
          <a:p>
            <a:pPr lvl="1">
              <a:lnSpc>
                <a:spcPct val="150000"/>
              </a:lnSpc>
            </a:pPr>
            <a:r>
              <a:rPr lang="en-US" dirty="0" smtClean="0">
                <a:solidFill>
                  <a:srgbClr val="333333"/>
                </a:solidFill>
              </a:rPr>
              <a:t>Longest reads means highest quality genomes</a:t>
            </a:r>
          </a:p>
          <a:p>
            <a:pPr lvl="1">
              <a:lnSpc>
                <a:spcPct val="150000"/>
              </a:lnSpc>
            </a:pPr>
            <a:r>
              <a:rPr lang="en-US" dirty="0" smtClean="0">
                <a:solidFill>
                  <a:srgbClr val="333333"/>
                </a:solidFill>
              </a:rPr>
              <a:t>Best mapping into repetitive regions</a:t>
            </a:r>
          </a:p>
          <a:p>
            <a:pPr marL="457175" indent="-457175">
              <a:lnSpc>
                <a:spcPct val="150000"/>
              </a:lnSpc>
              <a:buFont typeface="+mj-lt"/>
              <a:buAutoNum type="arabicPeriod"/>
            </a:pPr>
            <a:endParaRPr lang="en-US" dirty="0" smtClean="0">
              <a:solidFill>
                <a:srgbClr val="333333"/>
              </a:solidFill>
            </a:endParaRPr>
          </a:p>
          <a:p>
            <a:pPr>
              <a:lnSpc>
                <a:spcPct val="150000"/>
              </a:lnSpc>
            </a:pPr>
            <a:r>
              <a:rPr lang="en-US" b="1" dirty="0" smtClean="0">
                <a:solidFill>
                  <a:srgbClr val="333333"/>
                </a:solidFill>
              </a:rPr>
              <a:t>SMRT Sequencing has excellent performance in all three areas</a:t>
            </a:r>
          </a:p>
          <a:p>
            <a:pPr defTabSz="914350">
              <a:defRPr/>
            </a:pPr>
            <a:endParaRPr lang="en-US" baseline="0" dirty="0" smtClean="0"/>
          </a:p>
          <a:p>
            <a:pPr defTabSz="914350">
              <a:defRPr/>
            </a:pPr>
            <a:endParaRPr lang="en-US" baseline="0" dirty="0" smtClean="0"/>
          </a:p>
          <a:p>
            <a:pPr defTabSz="914350">
              <a:defRPr/>
            </a:pPr>
            <a:endParaRPr lang="en-US" baseline="0" dirty="0" smtClean="0"/>
          </a:p>
          <a:p>
            <a:pPr defTabSz="914350">
              <a:defRPr/>
            </a:pPr>
            <a:r>
              <a:rPr lang="en-US" baseline="0" dirty="0" smtClean="0"/>
              <a:t>Specific strains: </a:t>
            </a:r>
            <a:r>
              <a:rPr lang="en-US" i="1" dirty="0"/>
              <a:t>E. coli </a:t>
            </a:r>
            <a:r>
              <a:rPr lang="en-US" dirty="0"/>
              <a:t>K12, </a:t>
            </a:r>
            <a:r>
              <a:rPr lang="en-US" i="1" dirty="0"/>
              <a:t>R. </a:t>
            </a:r>
            <a:r>
              <a:rPr lang="en-US" i="1" dirty="0" err="1"/>
              <a:t>palustris</a:t>
            </a:r>
            <a:r>
              <a:rPr lang="en-US" dirty="0"/>
              <a:t>, </a:t>
            </a:r>
            <a:r>
              <a:rPr lang="en-US" i="1" dirty="0"/>
              <a:t>S. aureus </a:t>
            </a:r>
            <a:r>
              <a:rPr lang="en-US" dirty="0"/>
              <a:t>USA300/TCH1516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Star</a:t>
            </a:r>
            <a:r>
              <a:rPr lang="en-US" baseline="0" dirty="0" smtClean="0"/>
              <a:t> represents point at which PacBio</a:t>
            </a:r>
            <a:r>
              <a:rPr lang="en-US" baseline="30000" dirty="0" smtClean="0"/>
              <a:t>® </a:t>
            </a:r>
            <a:r>
              <a:rPr lang="en-US" baseline="0" dirty="0" smtClean="0"/>
              <a:t>reads aligned to reference with Quiver show perfect concordance with known reference.  These would be 100% accurate, but QV score will ultimately be limited by genome size.</a:t>
            </a:r>
          </a:p>
          <a:p>
            <a:r>
              <a:rPr lang="en-US" baseline="0" dirty="0" smtClean="0"/>
              <a:t>- </a:t>
            </a:r>
            <a:r>
              <a:rPr lang="en-US" i="1" baseline="0" dirty="0" smtClean="0"/>
              <a:t>E. coli  </a:t>
            </a:r>
            <a:r>
              <a:rPr lang="en-US" baseline="0" dirty="0" smtClean="0"/>
              <a:t>has 0 variants compared to reference starting at 80X coverage</a:t>
            </a:r>
          </a:p>
          <a:p>
            <a:r>
              <a:rPr lang="en-US" baseline="0" dirty="0" smtClean="0"/>
              <a:t>- </a:t>
            </a:r>
            <a:r>
              <a:rPr lang="en-US" i="1" baseline="0" dirty="0" smtClean="0"/>
              <a:t>S. aureus </a:t>
            </a:r>
            <a:r>
              <a:rPr lang="en-US" baseline="0" dirty="0" smtClean="0"/>
              <a:t>has 0 variants compared to reference starting at 60X coverage</a:t>
            </a:r>
          </a:p>
          <a:p>
            <a:r>
              <a:rPr lang="en-US" baseline="0" dirty="0" smtClean="0"/>
              <a:t>- </a:t>
            </a:r>
            <a:r>
              <a:rPr lang="en-US" i="1" baseline="0" dirty="0" smtClean="0"/>
              <a:t>R. </a:t>
            </a:r>
            <a:r>
              <a:rPr lang="en-US" i="1" baseline="0" dirty="0" err="1" smtClean="0"/>
              <a:t>palustris</a:t>
            </a:r>
            <a:r>
              <a:rPr lang="en-US" i="1" baseline="0" dirty="0" smtClean="0"/>
              <a:t> </a:t>
            </a:r>
            <a:r>
              <a:rPr lang="en-US" baseline="0" dirty="0" smtClean="0"/>
              <a:t>still has 5 differences from the reference at 100X coverage.  These may or may not be real errors.  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F403D2-E378-44B9-9214-30075DBF7DAA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62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57455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Extraordinarily long reads</a:t>
            </a:r>
            <a:r>
              <a:rPr lang="en-US" dirty="0" smtClean="0"/>
              <a:t>: Produce reads with average lengths of 3,000 to 5,000 bp, with the longest reads over 20,000 base pairs.</a:t>
            </a:r>
          </a:p>
          <a:p>
            <a:r>
              <a:rPr lang="en-US" b="1" dirty="0" smtClean="0"/>
              <a:t>Extremely high accuracy</a:t>
            </a:r>
            <a:r>
              <a:rPr lang="en-US" dirty="0" smtClean="0"/>
              <a:t>: Perform </a:t>
            </a:r>
            <a:r>
              <a:rPr lang="en-US" i="1" dirty="0" smtClean="0">
                <a:effectLst/>
                <a:hlinkClick r:id="rId3"/>
              </a:rPr>
              <a:t>de novo</a:t>
            </a:r>
            <a:r>
              <a:rPr lang="en-US" dirty="0" smtClean="0">
                <a:hlinkClick r:id="rId3"/>
              </a:rPr>
              <a:t> assembly</a:t>
            </a:r>
            <a:r>
              <a:rPr lang="en-US" dirty="0" smtClean="0"/>
              <a:t> of genomes and detect variants with greater than 99.999% accuracy. Sequence individual molecules with 99% accuracy at greater than Sanger lengths.</a:t>
            </a:r>
          </a:p>
          <a:p>
            <a:r>
              <a:rPr lang="en-US" b="1" dirty="0" smtClean="0"/>
              <a:t>Exquisite sensitivity</a:t>
            </a:r>
            <a:r>
              <a:rPr lang="en-US" dirty="0" smtClean="0"/>
              <a:t>: Detect </a:t>
            </a:r>
            <a:r>
              <a:rPr lang="en-US" dirty="0" smtClean="0">
                <a:hlinkClick r:id="rId4"/>
              </a:rPr>
              <a:t>minor variants</a:t>
            </a:r>
            <a:r>
              <a:rPr lang="en-US" dirty="0" smtClean="0"/>
              <a:t> that are present at a frequency less than 0.1%.</a:t>
            </a:r>
          </a:p>
          <a:p>
            <a:r>
              <a:rPr lang="en-US" dirty="0" smtClean="0"/>
              <a:t>For research in </a:t>
            </a:r>
            <a:r>
              <a:rPr lang="en-US" dirty="0" smtClean="0">
                <a:hlinkClick r:id="rId5"/>
              </a:rPr>
              <a:t>epigenetics and methylation</a:t>
            </a:r>
            <a:r>
              <a:rPr lang="en-US" dirty="0" smtClean="0"/>
              <a:t>, the PacBio </a:t>
            </a:r>
            <a:r>
              <a:rPr lang="en-US" i="1" dirty="0" smtClean="0">
                <a:effectLst/>
              </a:rPr>
              <a:t>RS</a:t>
            </a:r>
            <a:r>
              <a:rPr lang="en-US" dirty="0" smtClean="0"/>
              <a:t> is the only commercially available system that can:</a:t>
            </a:r>
          </a:p>
          <a:p>
            <a:r>
              <a:rPr lang="en-US" b="1" dirty="0" smtClean="0"/>
              <a:t>Discover a broad spectrum of DNA base modifications</a:t>
            </a:r>
            <a:r>
              <a:rPr lang="en-US" dirty="0" smtClean="0"/>
              <a:t>: Go beyond 5-methylcytosine and detect N6-methyladenine, N4-methylcytosine, DNA oxidative damage and other modified bases in the same sequencing run that reads the canonical base sequence.</a:t>
            </a:r>
          </a:p>
          <a:p>
            <a:endParaRPr lang="en-US" dirty="0" smtClean="0"/>
          </a:p>
          <a:p>
            <a:r>
              <a:rPr lang="en-US" dirty="0" smtClean="0"/>
              <a:t>Additionally, the PacBio </a:t>
            </a:r>
            <a:r>
              <a:rPr lang="en-US" i="1" dirty="0" smtClean="0">
                <a:effectLst/>
              </a:rPr>
              <a:t>RS</a:t>
            </a:r>
            <a:r>
              <a:rPr lang="en-US" dirty="0" smtClean="0"/>
              <a:t> offers:</a:t>
            </a:r>
          </a:p>
          <a:p>
            <a:r>
              <a:rPr lang="en-US" b="1" dirty="0" smtClean="0"/>
              <a:t>Shortest run time</a:t>
            </a:r>
            <a:r>
              <a:rPr lang="en-US" dirty="0" smtClean="0"/>
              <a:t>: Sequence for as little as 30 minutes and still get reads longer than Sanger sequencing.</a:t>
            </a:r>
          </a:p>
          <a:p>
            <a:r>
              <a:rPr lang="en-US" b="1" dirty="0" smtClean="0"/>
              <a:t>Least GC bias</a:t>
            </a:r>
            <a:r>
              <a:rPr lang="en-US" dirty="0" smtClean="0"/>
              <a:t>: Sequence through regions of extremely high or low GC content with ease, resulting in more even coverage.</a:t>
            </a:r>
          </a:p>
          <a:p>
            <a:r>
              <a:rPr lang="en-US" b="1" dirty="0" smtClean="0"/>
              <a:t>No amplification bias</a:t>
            </a:r>
            <a:r>
              <a:rPr lang="en-US" dirty="0" smtClean="0"/>
              <a:t>: Samples need not be amplified, improving coverage uniformity and avoiding artifacts.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F403D2-E378-44B9-9214-30075DBF7DAA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63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071339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Thomas</a:t>
            </a:r>
            <a:r>
              <a:rPr lang="en-US" baseline="0" dirty="0" smtClean="0"/>
              <a:t> Hunt Morgan does not believe Mendel (after rediscovery in 1900) and </a:t>
            </a:r>
            <a:r>
              <a:rPr lang="en-US" baseline="0" dirty="0" err="1" smtClean="0"/>
              <a:t>Stutton-Boveri</a:t>
            </a:r>
            <a:r>
              <a:rPr lang="en-US" baseline="0" dirty="0" smtClean="0"/>
              <a:t> chromosome hypothesis. Wants to settle debate but finds mutations are present on chromosomes and develops genetic linkage (after </a:t>
            </a:r>
            <a:r>
              <a:rPr lang="en-US" baseline="0" dirty="0" err="1" smtClean="0"/>
              <a:t>Frans</a:t>
            </a:r>
            <a:r>
              <a:rPr lang="en-US" baseline="0" dirty="0" smtClean="0"/>
              <a:t> Alphonse </a:t>
            </a:r>
            <a:r>
              <a:rPr lang="en-US" baseline="0" dirty="0" err="1" smtClean="0"/>
              <a:t>Janssens</a:t>
            </a:r>
            <a:r>
              <a:rPr lang="en-US" baseline="0" dirty="0" smtClean="0"/>
              <a:t>, KUL, observes cross-over).</a:t>
            </a:r>
          </a:p>
          <a:p>
            <a:r>
              <a:rPr lang="en-US" baseline="0" dirty="0" err="1" smtClean="0"/>
              <a:t>Fiers</a:t>
            </a:r>
            <a:r>
              <a:rPr lang="en-US" baseline="0" dirty="0" smtClean="0"/>
              <a:t> went for the RNA sequencing approach (bacteriophage MS2) but Sanger for DNA after initial failure on RNA. Sanger optimized fractionation used chain termination and won Nobel </a:t>
            </a:r>
          </a:p>
          <a:p>
            <a:r>
              <a:rPr lang="en-US" baseline="0" dirty="0" err="1" smtClean="0"/>
              <a:t>Maxam</a:t>
            </a:r>
            <a:r>
              <a:rPr lang="en-US" baseline="0" dirty="0" smtClean="0"/>
              <a:t>-Gilbert: make different nucleotide specific </a:t>
            </a:r>
            <a:r>
              <a:rPr lang="en-US" baseline="0" dirty="0" err="1" smtClean="0"/>
              <a:t>abasic</a:t>
            </a:r>
            <a:r>
              <a:rPr lang="en-US" baseline="0" dirty="0" smtClean="0"/>
              <a:t> sites in P</a:t>
            </a:r>
            <a:r>
              <a:rPr lang="en-US" baseline="30000" dirty="0" smtClean="0"/>
              <a:t>32</a:t>
            </a:r>
            <a:r>
              <a:rPr lang="en-US" baseline="0" dirty="0" smtClean="0"/>
              <a:t>-DNA that are sensitive to cutting with </a:t>
            </a:r>
            <a:r>
              <a:rPr lang="en-US" baseline="0" dirty="0" err="1" smtClean="0"/>
              <a:t>Piperidine</a:t>
            </a:r>
            <a:r>
              <a:rPr lang="en-US" baseline="0" dirty="0" smtClean="0"/>
              <a:t> and electrophorese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DD2476-68FE-FD48-B5D2-BF54F827C95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76826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Thomas</a:t>
            </a:r>
            <a:r>
              <a:rPr lang="en-US" baseline="0" dirty="0" smtClean="0"/>
              <a:t> Hunt Morgan does not believe Mendel (after rediscovery in 1900) and </a:t>
            </a:r>
            <a:r>
              <a:rPr lang="en-US" baseline="0" dirty="0" err="1" smtClean="0"/>
              <a:t>Stutton-Boveri</a:t>
            </a:r>
            <a:r>
              <a:rPr lang="en-US" baseline="0" dirty="0" smtClean="0"/>
              <a:t> chromosome hypothesis. Wants to settle debate but finds mutations are present on chromosomes and develops genetic linkage (after </a:t>
            </a:r>
            <a:r>
              <a:rPr lang="en-US" baseline="0" dirty="0" err="1" smtClean="0"/>
              <a:t>Frans</a:t>
            </a:r>
            <a:r>
              <a:rPr lang="en-US" baseline="0" dirty="0" smtClean="0"/>
              <a:t> Alphonse </a:t>
            </a:r>
            <a:r>
              <a:rPr lang="en-US" baseline="0" dirty="0" err="1" smtClean="0"/>
              <a:t>Janssens</a:t>
            </a:r>
            <a:r>
              <a:rPr lang="en-US" baseline="0" dirty="0" smtClean="0"/>
              <a:t>, KUL, observes cross-over).</a:t>
            </a:r>
          </a:p>
          <a:p>
            <a:r>
              <a:rPr lang="en-US" baseline="0" dirty="0" err="1" smtClean="0"/>
              <a:t>Fiers</a:t>
            </a:r>
            <a:r>
              <a:rPr lang="en-US" baseline="0" dirty="0" smtClean="0"/>
              <a:t> went for the RNA sequencing approach (bacteriophage MS2) but Sanger for DNA after initial failure on RNA. Sanger optimized fractionation used chain termination and won Nobel </a:t>
            </a:r>
          </a:p>
          <a:p>
            <a:r>
              <a:rPr lang="en-US" baseline="0" dirty="0" err="1" smtClean="0"/>
              <a:t>Maxam</a:t>
            </a:r>
            <a:r>
              <a:rPr lang="en-US" baseline="0" dirty="0" smtClean="0"/>
              <a:t>-Gilbert: make different nucleotide specific </a:t>
            </a:r>
            <a:r>
              <a:rPr lang="en-US" baseline="0" dirty="0" err="1" smtClean="0"/>
              <a:t>abasic</a:t>
            </a:r>
            <a:r>
              <a:rPr lang="en-US" baseline="0" dirty="0" smtClean="0"/>
              <a:t> sites in P</a:t>
            </a:r>
            <a:r>
              <a:rPr lang="en-US" baseline="30000" dirty="0" smtClean="0"/>
              <a:t>32</a:t>
            </a:r>
            <a:r>
              <a:rPr lang="en-US" baseline="0" dirty="0" smtClean="0"/>
              <a:t>-DNA that are sensitive to cutting with </a:t>
            </a:r>
            <a:r>
              <a:rPr lang="en-US" baseline="0" dirty="0" err="1" smtClean="0"/>
              <a:t>Piperidine</a:t>
            </a:r>
            <a:r>
              <a:rPr lang="en-US" baseline="0" dirty="0" smtClean="0"/>
              <a:t> and electrophorese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DD2476-68FE-FD48-B5D2-BF54F827C95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5725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Thomas</a:t>
            </a:r>
            <a:r>
              <a:rPr lang="en-US" baseline="0" dirty="0" smtClean="0"/>
              <a:t> Hunt Morgan does not believe Mendel (after rediscovery in 1900). Wants to settle debate on but finds mutations are present on chromosomes and develops genetic linkage (after </a:t>
            </a:r>
            <a:r>
              <a:rPr lang="en-US" baseline="0" dirty="0" err="1" smtClean="0"/>
              <a:t>Frans</a:t>
            </a:r>
            <a:r>
              <a:rPr lang="en-US" baseline="0" dirty="0" smtClean="0"/>
              <a:t> Alphonse </a:t>
            </a:r>
            <a:r>
              <a:rPr lang="en-US" baseline="0" dirty="0" err="1" smtClean="0"/>
              <a:t>Janssens</a:t>
            </a:r>
            <a:r>
              <a:rPr lang="en-US" baseline="0" dirty="0" smtClean="0"/>
              <a:t>, KUL, observes cross-over).</a:t>
            </a:r>
          </a:p>
          <a:p>
            <a:r>
              <a:rPr lang="en-US" baseline="0" dirty="0" err="1" smtClean="0"/>
              <a:t>Fiers</a:t>
            </a:r>
            <a:r>
              <a:rPr lang="en-US" baseline="0" dirty="0" smtClean="0"/>
              <a:t> went for the RNA sequencing approach (bacteriophage MS2) but Sanger for DNA after initial failure on RNA. Sanger optimized fractionation used chain termination and won Nobel </a:t>
            </a:r>
          </a:p>
          <a:p>
            <a:r>
              <a:rPr lang="en-US" baseline="0" dirty="0" err="1" smtClean="0"/>
              <a:t>Maxam</a:t>
            </a:r>
            <a:r>
              <a:rPr lang="en-US" baseline="0" dirty="0" smtClean="0"/>
              <a:t>-Gilbert: make different nucleotide specific </a:t>
            </a:r>
            <a:r>
              <a:rPr lang="en-US" baseline="0" dirty="0" err="1" smtClean="0"/>
              <a:t>abasic</a:t>
            </a:r>
            <a:r>
              <a:rPr lang="en-US" baseline="0" dirty="0" smtClean="0"/>
              <a:t> sites in P</a:t>
            </a:r>
            <a:r>
              <a:rPr lang="en-US" baseline="30000" dirty="0" smtClean="0"/>
              <a:t>32</a:t>
            </a:r>
            <a:r>
              <a:rPr lang="en-US" baseline="0" dirty="0" smtClean="0"/>
              <a:t>-DNA that are sensitive to cutting with </a:t>
            </a:r>
            <a:r>
              <a:rPr lang="en-US" baseline="0" dirty="0" err="1" smtClean="0"/>
              <a:t>Piperidine</a:t>
            </a:r>
            <a:r>
              <a:rPr lang="en-US" baseline="0" dirty="0" smtClean="0"/>
              <a:t> and electrophorese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DD2476-68FE-FD48-B5D2-BF54F827C95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3468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2000 </a:t>
            </a:r>
            <a:r>
              <a:rPr lang="en-US" dirty="0" smtClean="0"/>
              <a:t>454</a:t>
            </a:r>
            <a:r>
              <a:rPr lang="en-US" baseline="0" dirty="0" smtClean="0"/>
              <a:t> was founded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454 was the code name by which the project was referred to, at </a:t>
            </a:r>
            <a:r>
              <a:rPr lang="en-US" baseline="0" dirty="0" err="1" smtClean="0"/>
              <a:t>CuraGen</a:t>
            </a:r>
            <a:r>
              <a:rPr lang="en-US" baseline="0" dirty="0" smtClean="0"/>
              <a:t> 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2005 publication</a:t>
            </a:r>
            <a:r>
              <a:rPr lang="en-US" baseline="0" dirty="0" smtClean="0"/>
              <a:t> technology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2007 acquired by Roche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7B24ED-DD38-4F6D-A199-53F2C40FFCF4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46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1AC7CB-E36C-E74B-8461-30DF21A60AD9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501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DD2476-68FE-FD48-B5D2-BF54F827C957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7521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ZMW </a:t>
            </a:r>
            <a:endParaRPr lang="en-US" dirty="0"/>
          </a:p>
          <a:p>
            <a:pPr lvl="0"/>
            <a:r>
              <a:rPr lang="en-US" dirty="0"/>
              <a:t>SMRT Cell is one cornerstone of </a:t>
            </a:r>
            <a:r>
              <a:rPr lang="en-US" dirty="0" err="1"/>
              <a:t>PacBio’s</a:t>
            </a:r>
            <a:r>
              <a:rPr lang="en-US" dirty="0"/>
              <a:t> sequencing platform.</a:t>
            </a:r>
          </a:p>
          <a:p>
            <a:pPr lvl="0"/>
            <a:r>
              <a:rPr lang="en-US" dirty="0"/>
              <a:t>One of several key innovations that makes SMRT Sequencing possible</a:t>
            </a:r>
          </a:p>
          <a:p>
            <a:pPr lvl="0"/>
            <a:r>
              <a:rPr lang="en-US" dirty="0"/>
              <a:t>Each SMRT Cell is comprised of thousands of ZMWs </a:t>
            </a:r>
          </a:p>
          <a:p>
            <a:pPr lvl="0"/>
            <a:r>
              <a:rPr lang="en-US" dirty="0"/>
              <a:t>ZMW arrays are fabricated via standard wafer manufacturing processes </a:t>
            </a:r>
          </a:p>
          <a:p>
            <a:pPr lvl="1"/>
            <a:r>
              <a:rPr lang="en-US" dirty="0"/>
              <a:t>Lithography on a glass substrate</a:t>
            </a:r>
          </a:p>
          <a:p>
            <a:r>
              <a:rPr lang="en-US" b="1" dirty="0"/>
              <a:t> </a:t>
            </a:r>
            <a:endParaRPr lang="en-US" dirty="0"/>
          </a:p>
          <a:p>
            <a:pPr lvl="0"/>
            <a:r>
              <a:rPr lang="en-US" dirty="0"/>
              <a:t>The ZMW provides the smallest detection volume in the world, effectively creating an array the worlds most powerful microscope</a:t>
            </a:r>
          </a:p>
          <a:p>
            <a:r>
              <a:rPr lang="en-US" b="1" dirty="0"/>
              <a:t> </a:t>
            </a:r>
            <a:endParaRPr lang="en-US" dirty="0"/>
          </a:p>
          <a:p>
            <a:pPr lvl="0"/>
            <a:r>
              <a:rPr lang="en-US" dirty="0"/>
              <a:t>A ZMW works via same principle as metallic microwave oven door screen</a:t>
            </a:r>
          </a:p>
          <a:p>
            <a:pPr lvl="1"/>
            <a:r>
              <a:rPr lang="en-US" dirty="0"/>
              <a:t>Light wavelength &gt;&gt; ZMW diameter: it cannot pass through</a:t>
            </a:r>
          </a:p>
          <a:p>
            <a:pPr lvl="1"/>
            <a:r>
              <a:rPr lang="en-US" dirty="0"/>
              <a:t>Only a very small volume at the bottom of each ZMW is illuminated</a:t>
            </a:r>
          </a:p>
          <a:p>
            <a:r>
              <a:rPr lang="en-US" b="1" dirty="0"/>
              <a:t> </a:t>
            </a:r>
            <a:endParaRPr lang="en-US" dirty="0"/>
          </a:p>
          <a:p>
            <a:pPr lvl="0"/>
            <a:r>
              <a:rPr lang="en-US" dirty="0"/>
              <a:t>The volume illuminated is so small enough to encapsulate enable real-time observation of biological events such as DNA synthesis, at the single molecule level</a:t>
            </a:r>
          </a:p>
          <a:p>
            <a:pPr lvl="0"/>
            <a:r>
              <a:rPr lang="en-US" dirty="0"/>
              <a:t>Offers an elegant solution to an extremely complex problem</a:t>
            </a:r>
          </a:p>
          <a:p>
            <a:r>
              <a:rPr lang="en-US" b="1" dirty="0"/>
              <a:t> </a:t>
            </a:r>
            <a:endParaRPr lang="en-US" dirty="0"/>
          </a:p>
          <a:p>
            <a:pPr lvl="0"/>
            <a:r>
              <a:rPr lang="en-US" dirty="0"/>
              <a:t>Before sequencing begins, a process called immobilization binds the DNA template-polymerase complex to the bottom of the ZMW</a:t>
            </a:r>
          </a:p>
          <a:p>
            <a:pPr lvl="0"/>
            <a:r>
              <a:rPr lang="en-US" dirty="0"/>
              <a:t>Immobilization is fully automated and takes place entirely on the instrument</a:t>
            </a:r>
          </a:p>
          <a:p>
            <a:pPr lvl="0"/>
            <a:r>
              <a:rPr lang="en-US" dirty="0"/>
              <a:t>The polymerase is fixed while the DNA template processes during synthesis</a:t>
            </a:r>
          </a:p>
          <a:p>
            <a:pPr lvl="0"/>
            <a:r>
              <a:rPr lang="en-US" dirty="0"/>
              <a:t>Each ZMW can contain one DNA synthesis reaction.</a:t>
            </a:r>
          </a:p>
          <a:p>
            <a:pPr lvl="0"/>
            <a:r>
              <a:rPr lang="en-US" dirty="0"/>
              <a:t>ZMWs are multiplexed into an array to create SMRT Cells, which allow thousands of synthesis reactions to occur simultaneously.</a:t>
            </a:r>
          </a:p>
          <a:p>
            <a:pPr lvl="0"/>
            <a:endParaRPr lang="en-US" dirty="0"/>
          </a:p>
          <a:p>
            <a:r>
              <a:rPr lang="en-US" b="1" dirty="0"/>
              <a:t>Sequencing</a:t>
            </a:r>
            <a:endParaRPr lang="en-US" dirty="0"/>
          </a:p>
          <a:p>
            <a:pPr lvl="0"/>
            <a:r>
              <a:rPr lang="en-US" dirty="0"/>
              <a:t>SMRT Sequencing brings together three key </a:t>
            </a:r>
            <a:r>
              <a:rPr lang="en-US" dirty="0" err="1"/>
              <a:t>PacBio</a:t>
            </a:r>
            <a:r>
              <a:rPr lang="en-US" dirty="0"/>
              <a:t> innovations, making it possible to eavesdrop on the natural process of DNA replication</a:t>
            </a:r>
          </a:p>
          <a:p>
            <a:pPr lvl="1"/>
            <a:r>
              <a:rPr lang="en-US" dirty="0"/>
              <a:t>SMRT Cell</a:t>
            </a:r>
          </a:p>
          <a:p>
            <a:pPr lvl="1"/>
            <a:r>
              <a:rPr lang="en-US" dirty="0" err="1"/>
              <a:t>Phospholinked</a:t>
            </a:r>
            <a:r>
              <a:rPr lang="en-US" dirty="0"/>
              <a:t> nucleotides</a:t>
            </a:r>
          </a:p>
          <a:p>
            <a:pPr lvl="1"/>
            <a:r>
              <a:rPr lang="en-US" dirty="0" err="1"/>
              <a:t>PacBio</a:t>
            </a:r>
            <a:r>
              <a:rPr lang="en-US" dirty="0"/>
              <a:t> RS instrument</a:t>
            </a:r>
          </a:p>
          <a:p>
            <a:pPr lvl="0"/>
            <a:r>
              <a:rPr lang="en-US" dirty="0" err="1"/>
              <a:t>PacBio’s</a:t>
            </a:r>
            <a:r>
              <a:rPr lang="en-US" dirty="0"/>
              <a:t> platform automates the immobilization process as part of the preparation for sequencing.</a:t>
            </a:r>
          </a:p>
          <a:p>
            <a:pPr lvl="0"/>
            <a:r>
              <a:rPr lang="en-US" dirty="0" err="1"/>
              <a:t>Phospholinked</a:t>
            </a:r>
            <a:r>
              <a:rPr lang="en-US" dirty="0"/>
              <a:t> nucleotides are then introduced into the ZMW.</a:t>
            </a:r>
          </a:p>
          <a:p>
            <a:pPr lvl="0"/>
            <a:r>
              <a:rPr lang="en-US" dirty="0" err="1"/>
              <a:t>Phospholinked</a:t>
            </a:r>
            <a:r>
              <a:rPr lang="en-US" dirty="0"/>
              <a:t> nucleotides are second key to </a:t>
            </a:r>
            <a:r>
              <a:rPr lang="en-US" dirty="0" err="1"/>
              <a:t>PacBio</a:t>
            </a:r>
            <a:r>
              <a:rPr lang="en-US" dirty="0"/>
              <a:t> innovation that enable SMRT sequencing.</a:t>
            </a:r>
          </a:p>
          <a:p>
            <a:pPr lvl="0"/>
            <a:r>
              <a:rPr lang="en-US" dirty="0"/>
              <a:t>Each of 4 nucleotides in is labeled with a different </a:t>
            </a:r>
            <a:r>
              <a:rPr lang="en-US" dirty="0" err="1"/>
              <a:t>fluorophore</a:t>
            </a:r>
            <a:r>
              <a:rPr lang="en-US" dirty="0"/>
              <a:t>.</a:t>
            </a:r>
          </a:p>
          <a:p>
            <a:pPr lvl="0"/>
            <a:r>
              <a:rPr lang="en-US" dirty="0"/>
              <a:t>As a base is incorporated, the corresponding </a:t>
            </a:r>
            <a:r>
              <a:rPr lang="en-US" dirty="0" err="1"/>
              <a:t>fluorophore</a:t>
            </a:r>
            <a:r>
              <a:rPr lang="en-US" dirty="0"/>
              <a:t> emits a pulse of light</a:t>
            </a:r>
          </a:p>
          <a:p>
            <a:pPr lvl="0"/>
            <a:r>
              <a:rPr lang="en-US" dirty="0"/>
              <a:t>Single photon detection cameras inside the </a:t>
            </a:r>
            <a:r>
              <a:rPr lang="en-US" dirty="0" err="1"/>
              <a:t>PacBio</a:t>
            </a:r>
            <a:r>
              <a:rPr lang="en-US" dirty="0"/>
              <a:t> RS are able to detect the emitted flashes</a:t>
            </a:r>
          </a:p>
          <a:p>
            <a:pPr lvl="0"/>
            <a:r>
              <a:rPr lang="en-US" dirty="0"/>
              <a:t>The emitted flashes are processed by optimized algorithms to determine which base is bring incorporated.</a:t>
            </a:r>
          </a:p>
          <a:p>
            <a:pPr lvl="0"/>
            <a:r>
              <a:rPr lang="en-US" dirty="0"/>
              <a:t>The genius of </a:t>
            </a:r>
            <a:r>
              <a:rPr lang="en-US" dirty="0" err="1"/>
              <a:t>phospholinked</a:t>
            </a:r>
            <a:r>
              <a:rPr lang="en-US" dirty="0"/>
              <a:t> nucleotides is that the </a:t>
            </a:r>
            <a:r>
              <a:rPr lang="en-US" dirty="0" err="1"/>
              <a:t>fluorophore</a:t>
            </a:r>
            <a:r>
              <a:rPr lang="en-US" dirty="0"/>
              <a:t> is cleaved and floats from the detection volume</a:t>
            </a:r>
          </a:p>
          <a:p>
            <a:pPr lvl="0"/>
            <a:r>
              <a:rPr lang="en-US" dirty="0"/>
              <a:t>Therefore, no evidence of labeling remains in the detection volume after incorporation</a:t>
            </a:r>
          </a:p>
          <a:p>
            <a:pPr lvl="0"/>
            <a:r>
              <a:rPr lang="en-US" dirty="0"/>
              <a:t>This process occurs simultaneously in literally thousands of ZMWs, each of which can contain a different strand of DNA sample</a:t>
            </a:r>
          </a:p>
          <a:p>
            <a:r>
              <a:rPr lang="en-US" dirty="0"/>
              <a:t> </a:t>
            </a:r>
          </a:p>
          <a:p>
            <a:pPr lvl="0"/>
            <a:r>
              <a:rPr lang="en-US" dirty="0"/>
              <a:t>SMRT Cells are packaged into strips of 8 called 8Pacs</a:t>
            </a:r>
          </a:p>
          <a:p>
            <a:pPr lvl="0"/>
            <a:r>
              <a:rPr lang="en-US" dirty="0"/>
              <a:t>Up to 12 8Pacs may be loaded into a SMRT cell tray at once</a:t>
            </a:r>
          </a:p>
          <a:p>
            <a:pPr lvl="0"/>
            <a:r>
              <a:rPr lang="en-US" dirty="0"/>
              <a:t>One or all SMRT Cells can be used at a time</a:t>
            </a:r>
          </a:p>
          <a:p>
            <a:pPr lvl="0"/>
            <a:r>
              <a:rPr lang="en-US" dirty="0"/>
              <a:t>(Once removed from their sealed bag, an 8Pac has a lifetime of about 1 week)</a:t>
            </a:r>
          </a:p>
          <a:p>
            <a:r>
              <a:rPr lang="en-US" b="1" dirty="0"/>
              <a:t> 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F403D2-E378-44B9-9214-30075DBF7DAA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59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80733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628F100-79A4-438C-BD9F-FB09936CD6FF}" type="slidenum">
              <a:rPr lang="en-US">
                <a:solidFill>
                  <a:prstClr val="black"/>
                </a:solidFill>
                <a:latin typeface="Calibri"/>
              </a:rPr>
              <a:pPr/>
              <a:t>60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96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92075" y="742950"/>
            <a:ext cx="6615113" cy="3722688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9699" name="Rectangle 3"/>
          <p:cNvSpPr>
            <a:spLocks noGrp="1" noChangeArrowheads="1"/>
          </p:cNvSpPr>
          <p:nvPr>
            <p:ph type="body" idx="1"/>
            <p:custDataLst>
              <p:tags r:id="rId1"/>
            </p:custDataLst>
          </p:nvPr>
        </p:nvSpPr>
        <p:spPr>
          <a:xfrm>
            <a:off x="679460" y="4716086"/>
            <a:ext cx="5440293" cy="4467156"/>
          </a:xfrm>
        </p:spPr>
        <p:txBody>
          <a:bodyPr/>
          <a:lstStyle/>
          <a:p>
            <a:pPr>
              <a:lnSpc>
                <a:spcPct val="115000"/>
              </a:lnSpc>
            </a:pPr>
            <a:r>
              <a:rPr lang="en-US" dirty="0">
                <a:solidFill>
                  <a:srgbClr val="000000"/>
                </a:solidFill>
                <a:ea typeface="Times New Roman"/>
                <a:cs typeface="Calibri"/>
              </a:rPr>
              <a:t>The PacBio </a:t>
            </a:r>
            <a:r>
              <a:rPr lang="en-US" dirty="0" smtClean="0">
                <a:solidFill>
                  <a:srgbClr val="000000"/>
                </a:solidFill>
                <a:ea typeface="Times New Roman"/>
                <a:cs typeface="Calibri"/>
              </a:rPr>
              <a:t>template </a:t>
            </a:r>
            <a:r>
              <a:rPr lang="en-US" dirty="0">
                <a:solidFill>
                  <a:srgbClr val="000000"/>
                </a:solidFill>
                <a:ea typeface="Times New Roman"/>
                <a:cs typeface="Calibri"/>
              </a:rPr>
              <a:t>preparation creates a structurally linear and topologically circular template. The </a:t>
            </a:r>
            <a:r>
              <a:rPr lang="en-US" b="1" dirty="0">
                <a:solidFill>
                  <a:srgbClr val="000000"/>
                </a:solidFill>
                <a:ea typeface="Times New Roman"/>
                <a:cs typeface="Calibri"/>
              </a:rPr>
              <a:t>SMRTbell</a:t>
            </a:r>
            <a:r>
              <a:rPr lang="en-US" dirty="0">
                <a:solidFill>
                  <a:srgbClr val="000000"/>
                </a:solidFill>
                <a:ea typeface="Times New Roman"/>
                <a:cs typeface="Calibri"/>
              </a:rPr>
              <a:t> Template can be used with a variety of sequencing protocols. A single streamlined protocol is used to create libraries of </a:t>
            </a:r>
            <a:r>
              <a:rPr lang="en-US" dirty="0" smtClean="0">
                <a:solidFill>
                  <a:srgbClr val="000000"/>
                </a:solidFill>
                <a:ea typeface="Times New Roman"/>
                <a:cs typeface="Calibri"/>
              </a:rPr>
              <a:t>various insert sizes </a:t>
            </a:r>
            <a:r>
              <a:rPr lang="en-US" dirty="0">
                <a:solidFill>
                  <a:srgbClr val="000000"/>
                </a:solidFill>
                <a:ea typeface="Times New Roman"/>
                <a:cs typeface="Calibri"/>
              </a:rPr>
              <a:t>from </a:t>
            </a:r>
            <a:r>
              <a:rPr lang="en-US" dirty="0" smtClean="0">
                <a:solidFill>
                  <a:srgbClr val="000000"/>
                </a:solidFill>
                <a:ea typeface="Times New Roman"/>
                <a:cs typeface="Calibri"/>
              </a:rPr>
              <a:t>200 bp </a:t>
            </a:r>
            <a:r>
              <a:rPr lang="en-US" dirty="0">
                <a:solidFill>
                  <a:srgbClr val="000000"/>
                </a:solidFill>
                <a:ea typeface="Times New Roman"/>
                <a:cs typeface="Calibri"/>
              </a:rPr>
              <a:t>to </a:t>
            </a:r>
            <a:r>
              <a:rPr lang="en-US" dirty="0" smtClean="0">
                <a:solidFill>
                  <a:srgbClr val="000000"/>
                </a:solidFill>
                <a:ea typeface="Times New Roman"/>
                <a:cs typeface="Calibri"/>
              </a:rPr>
              <a:t>20,000 bp </a:t>
            </a:r>
            <a:r>
              <a:rPr lang="en-US" dirty="0">
                <a:solidFill>
                  <a:srgbClr val="000000"/>
                </a:solidFill>
                <a:ea typeface="Times New Roman"/>
                <a:cs typeface="Calibri"/>
              </a:rPr>
              <a:t>depending on the needs of the application. </a:t>
            </a:r>
            <a:r>
              <a:rPr lang="en-US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 </a:t>
            </a:r>
            <a:r>
              <a:rPr lang="en-US" dirty="0" smtClean="0">
                <a:solidFill>
                  <a:srgbClr val="000000"/>
                </a:solidFill>
                <a:ea typeface="Times New Roman"/>
                <a:cs typeface="Calibri"/>
              </a:rPr>
              <a:t>There </a:t>
            </a:r>
            <a:r>
              <a:rPr lang="en-US" dirty="0">
                <a:solidFill>
                  <a:srgbClr val="000000"/>
                </a:solidFill>
                <a:ea typeface="Times New Roman"/>
                <a:cs typeface="Calibri"/>
              </a:rPr>
              <a:t>is no need for routine amplification and only </a:t>
            </a:r>
            <a:r>
              <a:rPr lang="en-US" dirty="0" smtClean="0">
                <a:solidFill>
                  <a:srgbClr val="000000"/>
                </a:solidFill>
                <a:ea typeface="Times New Roman"/>
                <a:cs typeface="Calibri"/>
              </a:rPr>
              <a:t>500 </a:t>
            </a:r>
            <a:r>
              <a:rPr lang="en-US" dirty="0" err="1" smtClean="0">
                <a:solidFill>
                  <a:srgbClr val="000000"/>
                </a:solidFill>
                <a:ea typeface="Times New Roman"/>
                <a:cs typeface="Calibri"/>
              </a:rPr>
              <a:t>ng</a:t>
            </a:r>
            <a:r>
              <a:rPr lang="en-US" dirty="0" smtClean="0">
                <a:solidFill>
                  <a:srgbClr val="000000"/>
                </a:solidFill>
                <a:ea typeface="Times New Roman"/>
                <a:cs typeface="Calibri"/>
              </a:rPr>
              <a:t> </a:t>
            </a:r>
            <a:r>
              <a:rPr lang="en-US" dirty="0">
                <a:solidFill>
                  <a:srgbClr val="000000"/>
                </a:solidFill>
                <a:ea typeface="Times New Roman"/>
                <a:cs typeface="Calibri"/>
              </a:rPr>
              <a:t>of sample is required for libraries of </a:t>
            </a:r>
            <a:r>
              <a:rPr lang="en-US" dirty="0" smtClean="0">
                <a:solidFill>
                  <a:srgbClr val="000000"/>
                </a:solidFill>
                <a:ea typeface="Times New Roman"/>
                <a:cs typeface="Calibri"/>
              </a:rPr>
              <a:t>1 kb </a:t>
            </a:r>
            <a:r>
              <a:rPr lang="en-US" dirty="0">
                <a:solidFill>
                  <a:srgbClr val="000000"/>
                </a:solidFill>
                <a:ea typeface="Times New Roman"/>
                <a:cs typeface="Calibri"/>
              </a:rPr>
              <a:t>or smaller. Suitable sample types include: purified genomic DNA, BACs, </a:t>
            </a:r>
            <a:r>
              <a:rPr lang="en-US" dirty="0" err="1">
                <a:solidFill>
                  <a:srgbClr val="000000"/>
                </a:solidFill>
                <a:ea typeface="Times New Roman"/>
                <a:cs typeface="Calibri"/>
              </a:rPr>
              <a:t>cDNA</a:t>
            </a:r>
            <a:r>
              <a:rPr lang="en-US" dirty="0">
                <a:solidFill>
                  <a:srgbClr val="000000"/>
                </a:solidFill>
                <a:ea typeface="Times New Roman"/>
                <a:cs typeface="Calibri"/>
              </a:rPr>
              <a:t> </a:t>
            </a:r>
            <a:r>
              <a:rPr lang="en-US" dirty="0" smtClean="0">
                <a:solidFill>
                  <a:srgbClr val="000000"/>
                </a:solidFill>
                <a:ea typeface="Times New Roman"/>
                <a:cs typeface="Calibri"/>
              </a:rPr>
              <a:t>libraries, </a:t>
            </a:r>
            <a:r>
              <a:rPr lang="en-US" dirty="0">
                <a:solidFill>
                  <a:srgbClr val="000000"/>
                </a:solidFill>
                <a:ea typeface="Times New Roman"/>
                <a:cs typeface="Calibri"/>
              </a:rPr>
              <a:t>and PCR products. The </a:t>
            </a:r>
            <a:r>
              <a:rPr lang="en-US" b="1" dirty="0">
                <a:solidFill>
                  <a:srgbClr val="000000"/>
                </a:solidFill>
                <a:ea typeface="Times New Roman"/>
                <a:cs typeface="Calibri"/>
              </a:rPr>
              <a:t>SMRTbell</a:t>
            </a:r>
            <a:r>
              <a:rPr lang="en-US" dirty="0">
                <a:solidFill>
                  <a:srgbClr val="000000"/>
                </a:solidFill>
                <a:ea typeface="Times New Roman"/>
                <a:cs typeface="Calibri"/>
              </a:rPr>
              <a:t> libraries are stable, and may be stored for up to six months after preparation.</a:t>
            </a:r>
            <a:endParaRPr lang="en-US" dirty="0">
              <a:ea typeface="Times New Roman"/>
              <a:cs typeface="Times New Roman"/>
            </a:endParaRPr>
          </a:p>
          <a:p>
            <a:pPr>
              <a:lnSpc>
                <a:spcPct val="115000"/>
              </a:lnSpc>
            </a:pPr>
            <a:r>
              <a:rPr lang="en-US" dirty="0">
                <a:solidFill>
                  <a:srgbClr val="000000"/>
                </a:solidFill>
                <a:ea typeface="Times New Roman"/>
                <a:cs typeface="Calibri"/>
              </a:rPr>
              <a:t> </a:t>
            </a:r>
            <a:endParaRPr lang="en-US" dirty="0">
              <a:ea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014348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id="10" name="Picture 2" descr="Image result for kuleuven 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5406" y="110972"/>
            <a:ext cx="908016" cy="327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Image result for uzleuven 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5406" y="613682"/>
            <a:ext cx="908016" cy="293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3335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6267719"/>
            <a:ext cx="12192000" cy="5902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fld id="{DF8E9BA1-25C4-9742-86CF-BE49030C02C1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6267718"/>
            <a:ext cx="1854200" cy="590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603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101515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1784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714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6601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939255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73331"/>
            <a:ext cx="10515600" cy="1325563"/>
          </a:xfrm>
        </p:spPr>
        <p:txBody>
          <a:bodyPr/>
          <a:lstStyle>
            <a:lvl1pPr>
              <a:defRPr b="0">
                <a:solidFill>
                  <a:schemeClr val="tx1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838200" y="1297102"/>
            <a:ext cx="10515600" cy="4941079"/>
          </a:xfrm>
        </p:spPr>
        <p:txBody>
          <a:bodyPr>
            <a:normAutofit/>
          </a:bodyPr>
          <a:lstStyle>
            <a:lvl1pPr marL="171450" indent="-171450">
              <a:lnSpc>
                <a:spcPct val="150000"/>
              </a:lnSpc>
              <a:buFont typeface="Arial" charset="0"/>
              <a:buChar char="•"/>
              <a:defRPr sz="2800">
                <a:solidFill>
                  <a:schemeClr val="tx1"/>
                </a:solidFill>
              </a:defRPr>
            </a:lvl1pPr>
            <a:lvl2pPr marL="514350" indent="-171450">
              <a:lnSpc>
                <a:spcPct val="150000"/>
              </a:lnSpc>
              <a:buSzPct val="75000"/>
              <a:buFont typeface="Courier New" charset="0"/>
              <a:buChar char="o"/>
              <a:defRPr sz="2400">
                <a:solidFill>
                  <a:schemeClr val="tx1"/>
                </a:solidFill>
              </a:defRPr>
            </a:lvl2pPr>
            <a:lvl3pPr marL="857250" indent="-171450">
              <a:buFont typeface="LucidaGrande" charset="0"/>
              <a:buChar char="-"/>
              <a:defRPr sz="18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nl-NL" dirty="0"/>
              <a:t> Klik om de tekststijl van het model te bewerken</a:t>
            </a:r>
          </a:p>
          <a:p>
            <a:pPr lvl="1"/>
            <a:r>
              <a:rPr lang="nl-NL" dirty="0"/>
              <a:t> Tweede niveau</a:t>
            </a:r>
          </a:p>
          <a:p>
            <a:pPr lvl="2"/>
            <a:r>
              <a:rPr lang="nl-NL" dirty="0"/>
              <a:t> 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</p:spTree>
    <p:extLst>
      <p:ext uri="{BB962C8B-B14F-4D97-AF65-F5344CB8AC3E}">
        <p14:creationId xmlns:p14="http://schemas.microsoft.com/office/powerpoint/2010/main" val="27143343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6267719"/>
            <a:ext cx="12192000" cy="59028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Slide Number Placeholder 5"/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507A8CA3-31D9-4B8D-B1D0-FA59E8BADF0B}" type="slidenum">
              <a:rPr lang="en-US" smtClean="0"/>
              <a:pPr algn="r"/>
              <a:t>‹#›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6267718"/>
            <a:ext cx="1854200" cy="590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3624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</p:sldLayoutIdLst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"/><Relationship Id="rId7" Type="http://schemas.openxmlformats.org/officeDocument/2006/relationships/image" Target="../media/image25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g"/><Relationship Id="rId5" Type="http://schemas.openxmlformats.org/officeDocument/2006/relationships/image" Target="../media/image23.jpeg"/><Relationship Id="rId4" Type="http://schemas.openxmlformats.org/officeDocument/2006/relationships/image" Target="../media/image22.ti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emf"/><Relationship Id="rId4" Type="http://schemas.openxmlformats.org/officeDocument/2006/relationships/image" Target="../media/image28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jpg"/><Relationship Id="rId5" Type="http://schemas.openxmlformats.org/officeDocument/2006/relationships/image" Target="../media/image33.jpg"/><Relationship Id="rId4" Type="http://schemas.openxmlformats.org/officeDocument/2006/relationships/image" Target="../media/image32.ti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0.png"/><Relationship Id="rId5" Type="http://schemas.openxmlformats.org/officeDocument/2006/relationships/image" Target="../media/image39.tiff"/><Relationship Id="rId4" Type="http://schemas.openxmlformats.org/officeDocument/2006/relationships/image" Target="../media/image38.tif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2.xml"/><Relationship Id="rId5" Type="http://schemas.openxmlformats.org/officeDocument/2006/relationships/diagramQuickStyle" Target="../diagrams/quickStyle12.xml"/><Relationship Id="rId4" Type="http://schemas.openxmlformats.org/officeDocument/2006/relationships/diagramLayout" Target="../diagrams/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tiff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3.xml"/><Relationship Id="rId7" Type="http://schemas.microsoft.com/office/2007/relationships/diagramDrawing" Target="../diagrams/drawing13.xml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3.xml"/><Relationship Id="rId5" Type="http://schemas.openxmlformats.org/officeDocument/2006/relationships/diagramQuickStyle" Target="../diagrams/quickStyle13.xml"/><Relationship Id="rId4" Type="http://schemas.openxmlformats.org/officeDocument/2006/relationships/diagramLayout" Target="../diagrams/layout1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8.jpeg"/><Relationship Id="rId7" Type="http://schemas.openxmlformats.org/officeDocument/2006/relationships/image" Target="../media/image12.jpe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image" Target="../media/image10.jpg"/><Relationship Id="rId4" Type="http://schemas.openxmlformats.org/officeDocument/2006/relationships/image" Target="../media/image9.jpeg"/><Relationship Id="rId9" Type="http://schemas.openxmlformats.org/officeDocument/2006/relationships/image" Target="../media/image14.em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jpg"/><Relationship Id="rId4" Type="http://schemas.openxmlformats.org/officeDocument/2006/relationships/image" Target="../media/image73.jp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.jpg"/><Relationship Id="rId4" Type="http://schemas.openxmlformats.org/officeDocument/2006/relationships/image" Target="../media/image7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emf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emf"/><Relationship Id="rId2" Type="http://schemas.openxmlformats.org/officeDocument/2006/relationships/image" Target="../media/image83.emf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emf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5" Type="http://schemas.openxmlformats.org/officeDocument/2006/relationships/image" Target="../media/image90.jpeg"/><Relationship Id="rId4" Type="http://schemas.openxmlformats.org/officeDocument/2006/relationships/notesSlide" Target="../notesSlides/notesSlide9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93.png"/><Relationship Id="rId18" Type="http://schemas.microsoft.com/office/2007/relationships/hdphoto" Target="../media/hdphoto4.wdp"/><Relationship Id="rId3" Type="http://schemas.openxmlformats.org/officeDocument/2006/relationships/tags" Target="../tags/tag6.xml"/><Relationship Id="rId21" Type="http://schemas.openxmlformats.org/officeDocument/2006/relationships/image" Target="../media/image97.jpeg"/><Relationship Id="rId7" Type="http://schemas.openxmlformats.org/officeDocument/2006/relationships/tags" Target="../tags/tag10.xml"/><Relationship Id="rId12" Type="http://schemas.openxmlformats.org/officeDocument/2006/relationships/image" Target="../media/image92.jpeg"/><Relationship Id="rId17" Type="http://schemas.openxmlformats.org/officeDocument/2006/relationships/image" Target="../media/image95.png"/><Relationship Id="rId2" Type="http://schemas.openxmlformats.org/officeDocument/2006/relationships/tags" Target="../tags/tag5.xml"/><Relationship Id="rId16" Type="http://schemas.microsoft.com/office/2007/relationships/hdphoto" Target="../media/hdphoto3.wdp"/><Relationship Id="rId20" Type="http://schemas.microsoft.com/office/2007/relationships/hdphoto" Target="../media/hdphoto5.wdp"/><Relationship Id="rId1" Type="http://schemas.openxmlformats.org/officeDocument/2006/relationships/tags" Target="../tags/tag4.xml"/><Relationship Id="rId6" Type="http://schemas.openxmlformats.org/officeDocument/2006/relationships/tags" Target="../tags/tag9.xml"/><Relationship Id="rId11" Type="http://schemas.microsoft.com/office/2007/relationships/hdphoto" Target="../media/hdphoto1.wdp"/><Relationship Id="rId5" Type="http://schemas.openxmlformats.org/officeDocument/2006/relationships/tags" Target="../tags/tag8.xml"/><Relationship Id="rId15" Type="http://schemas.openxmlformats.org/officeDocument/2006/relationships/image" Target="../media/image94.png"/><Relationship Id="rId10" Type="http://schemas.openxmlformats.org/officeDocument/2006/relationships/image" Target="../media/image91.png"/><Relationship Id="rId19" Type="http://schemas.openxmlformats.org/officeDocument/2006/relationships/image" Target="../media/image96.png"/><Relationship Id="rId4" Type="http://schemas.openxmlformats.org/officeDocument/2006/relationships/tags" Target="../tags/tag7.xml"/><Relationship Id="rId9" Type="http://schemas.openxmlformats.org/officeDocument/2006/relationships/notesSlide" Target="../notesSlides/notesSlide10.xml"/><Relationship Id="rId14" Type="http://schemas.microsoft.com/office/2007/relationships/hdphoto" Target="../media/hdphoto2.wdp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13" Type="http://schemas.openxmlformats.org/officeDocument/2006/relationships/image" Target="../media/image110.png"/><Relationship Id="rId18" Type="http://schemas.openxmlformats.org/officeDocument/2006/relationships/image" Target="../media/image115.png"/><Relationship Id="rId3" Type="http://schemas.openxmlformats.org/officeDocument/2006/relationships/image" Target="../media/image100.png"/><Relationship Id="rId7" Type="http://schemas.openxmlformats.org/officeDocument/2006/relationships/image" Target="../media/image104.png"/><Relationship Id="rId12" Type="http://schemas.openxmlformats.org/officeDocument/2006/relationships/image" Target="../media/image109.png"/><Relationship Id="rId17" Type="http://schemas.openxmlformats.org/officeDocument/2006/relationships/image" Target="../media/image114.png"/><Relationship Id="rId2" Type="http://schemas.openxmlformats.org/officeDocument/2006/relationships/image" Target="../media/image99.png"/><Relationship Id="rId16" Type="http://schemas.openxmlformats.org/officeDocument/2006/relationships/image" Target="../media/image11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3.png"/><Relationship Id="rId11" Type="http://schemas.openxmlformats.org/officeDocument/2006/relationships/image" Target="../media/image108.png"/><Relationship Id="rId5" Type="http://schemas.openxmlformats.org/officeDocument/2006/relationships/image" Target="../media/image102.png"/><Relationship Id="rId15" Type="http://schemas.openxmlformats.org/officeDocument/2006/relationships/image" Target="../media/image112.png"/><Relationship Id="rId10" Type="http://schemas.openxmlformats.org/officeDocument/2006/relationships/image" Target="../media/image107.png"/><Relationship Id="rId4" Type="http://schemas.openxmlformats.org/officeDocument/2006/relationships/image" Target="../media/image101.png"/><Relationship Id="rId9" Type="http://schemas.openxmlformats.org/officeDocument/2006/relationships/image" Target="../media/image106.png"/><Relationship Id="rId14" Type="http://schemas.openxmlformats.org/officeDocument/2006/relationships/image" Target="../media/image111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3" Type="http://schemas.openxmlformats.org/officeDocument/2006/relationships/image" Target="../media/image117.png"/><Relationship Id="rId7" Type="http://schemas.openxmlformats.org/officeDocument/2006/relationships/image" Target="../media/image121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10" Type="http://schemas.openxmlformats.org/officeDocument/2006/relationships/image" Target="../media/image124.png"/><Relationship Id="rId4" Type="http://schemas.openxmlformats.org/officeDocument/2006/relationships/image" Target="../media/image118.png"/><Relationship Id="rId9" Type="http://schemas.openxmlformats.org/officeDocument/2006/relationships/image" Target="../media/image123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gi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751864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b="1" dirty="0" smtClean="0">
                <a:latin typeface="+mn-lt"/>
              </a:rPr>
              <a:t>Next Generation </a:t>
            </a:r>
            <a:r>
              <a:rPr lang="en-US" b="1" dirty="0" smtClean="0">
                <a:latin typeface="+mn-lt"/>
              </a:rPr>
              <a:t>Sequencing</a:t>
            </a:r>
            <a:br>
              <a:rPr lang="en-US" b="1" dirty="0" smtClean="0">
                <a:latin typeface="+mn-lt"/>
              </a:rPr>
            </a:br>
            <a:r>
              <a:rPr lang="en-US" b="1" dirty="0" err="1" smtClean="0">
                <a:latin typeface="+mn-lt"/>
              </a:rPr>
              <a:t>Sequencing</a:t>
            </a:r>
            <a:r>
              <a:rPr lang="en-US" b="1" dirty="0" smtClean="0">
                <a:latin typeface="+mn-lt"/>
              </a:rPr>
              <a:t> intro</a:t>
            </a:r>
            <a:endParaRPr lang="en-US" b="1" dirty="0">
              <a:latin typeface="+mn-lt"/>
            </a:endParaRPr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>
          <a:xfrm>
            <a:off x="838200" y="4339525"/>
            <a:ext cx="10515600" cy="1837438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Wouter </a:t>
            </a:r>
            <a:r>
              <a:rPr lang="en-US" dirty="0" smtClean="0"/>
              <a:t>Bossuyt</a:t>
            </a:r>
            <a:endParaRPr lang="en-US" dirty="0" smtClean="0"/>
          </a:p>
          <a:p>
            <a:pPr marL="0" indent="0" algn="ctr">
              <a:buNone/>
            </a:pPr>
            <a:r>
              <a:rPr lang="en-US" dirty="0" smtClean="0"/>
              <a:t>16/11/2022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90678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Landmarks in DNA sequenc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Landmarks in DNA sequencing</a:t>
            </a:r>
          </a:p>
        </p:txBody>
      </p:sp>
      <p:sp>
        <p:nvSpPr>
          <p:cNvPr id="1290" name="1953 Discovery of DNA double helix structure…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298322" indent="-298322" defTabSz="397763">
              <a:lnSpc>
                <a:spcPct val="80000"/>
              </a:lnSpc>
              <a:spcBef>
                <a:spcPts val="500"/>
              </a:spcBef>
              <a:defRPr sz="2088"/>
            </a:pPr>
            <a:r>
              <a:rPr sz="2400" dirty="0" smtClean="0"/>
              <a:t>1984 </a:t>
            </a:r>
            <a:endParaRPr lang="en-US" sz="2400" dirty="0" smtClean="0"/>
          </a:p>
          <a:p>
            <a:pPr marL="755522" lvl="1" indent="-298322" defTabSz="397763">
              <a:lnSpc>
                <a:spcPct val="80000"/>
              </a:lnSpc>
              <a:defRPr sz="2088"/>
            </a:pPr>
            <a:r>
              <a:rPr sz="2000" dirty="0" smtClean="0"/>
              <a:t>DNA </a:t>
            </a:r>
            <a:r>
              <a:rPr sz="2000" dirty="0"/>
              <a:t>sequence of the Epstein-Barr virus, </a:t>
            </a:r>
            <a:r>
              <a:rPr sz="2000" dirty="0" smtClean="0"/>
              <a:t>17</a:t>
            </a:r>
            <a:r>
              <a:rPr lang="en-US" sz="2000" dirty="0" smtClean="0"/>
              <a:t>2</a:t>
            </a:r>
            <a:r>
              <a:rPr sz="2000" dirty="0" smtClean="0"/>
              <a:t> </a:t>
            </a:r>
            <a:r>
              <a:rPr sz="2000" dirty="0"/>
              <a:t>kb</a:t>
            </a:r>
          </a:p>
          <a:p>
            <a:pPr marL="298322" indent="-298322" defTabSz="397763">
              <a:lnSpc>
                <a:spcPct val="80000"/>
              </a:lnSpc>
              <a:spcBef>
                <a:spcPts val="500"/>
              </a:spcBef>
              <a:defRPr sz="2088"/>
            </a:pPr>
            <a:r>
              <a:rPr sz="2400" dirty="0"/>
              <a:t>1987 </a:t>
            </a:r>
            <a:r>
              <a:rPr lang="en-US" sz="2400" dirty="0" smtClean="0"/>
              <a:t>	</a:t>
            </a:r>
          </a:p>
          <a:p>
            <a:pPr marL="755522" lvl="1" indent="-298322" defTabSz="397763">
              <a:lnSpc>
                <a:spcPct val="80000"/>
              </a:lnSpc>
              <a:defRPr sz="2088"/>
            </a:pPr>
            <a:r>
              <a:rPr sz="2000" dirty="0" smtClean="0"/>
              <a:t>Applied </a:t>
            </a:r>
            <a:r>
              <a:rPr sz="2000" dirty="0"/>
              <a:t>Biosystems - first automated sequencer</a:t>
            </a:r>
          </a:p>
          <a:p>
            <a:pPr marL="298322" indent="-298322" defTabSz="397763">
              <a:lnSpc>
                <a:spcPct val="80000"/>
              </a:lnSpc>
              <a:spcBef>
                <a:spcPts val="500"/>
              </a:spcBef>
              <a:defRPr sz="2088"/>
            </a:pPr>
            <a:r>
              <a:rPr sz="2400" dirty="0"/>
              <a:t>1991 </a:t>
            </a:r>
            <a:endParaRPr lang="en-US" sz="2400" dirty="0" smtClean="0"/>
          </a:p>
          <a:p>
            <a:pPr marL="755522" lvl="1" indent="-298322" defTabSz="397763">
              <a:lnSpc>
                <a:spcPct val="80000"/>
              </a:lnSpc>
              <a:defRPr sz="2088"/>
            </a:pPr>
            <a:r>
              <a:rPr sz="2000" dirty="0" smtClean="0"/>
              <a:t>Sequencing </a:t>
            </a:r>
            <a:r>
              <a:rPr sz="2000" dirty="0"/>
              <a:t>of human genome in Venter's lab</a:t>
            </a:r>
          </a:p>
          <a:p>
            <a:pPr marL="298322" indent="-298322" defTabSz="397763">
              <a:lnSpc>
                <a:spcPct val="80000"/>
              </a:lnSpc>
              <a:spcBef>
                <a:spcPts val="500"/>
              </a:spcBef>
              <a:defRPr sz="2088"/>
            </a:pPr>
            <a:r>
              <a:rPr sz="2400" dirty="0"/>
              <a:t>1996 </a:t>
            </a:r>
            <a:endParaRPr lang="en-US" sz="2400" dirty="0" smtClean="0"/>
          </a:p>
          <a:p>
            <a:pPr marL="755522" lvl="1" indent="-298322" defTabSz="397763">
              <a:lnSpc>
                <a:spcPct val="80000"/>
              </a:lnSpc>
              <a:defRPr sz="2088"/>
            </a:pPr>
            <a:r>
              <a:rPr sz="2000" dirty="0" smtClean="0"/>
              <a:t>P</a:t>
            </a:r>
            <a:r>
              <a:rPr sz="2000" dirty="0"/>
              <a:t>. Nyrén and M Ronaghi - pyrosequencing</a:t>
            </a:r>
          </a:p>
          <a:p>
            <a:pPr marL="298322" indent="-298322" defTabSz="397763">
              <a:lnSpc>
                <a:spcPct val="80000"/>
              </a:lnSpc>
              <a:spcBef>
                <a:spcPts val="500"/>
              </a:spcBef>
              <a:defRPr sz="2088"/>
            </a:pPr>
            <a:r>
              <a:rPr sz="2400" dirty="0"/>
              <a:t>2001 </a:t>
            </a:r>
            <a:endParaRPr lang="en-US" sz="2400" dirty="0" smtClean="0"/>
          </a:p>
          <a:p>
            <a:pPr marL="755522" lvl="1" indent="-298322" defTabSz="397763">
              <a:lnSpc>
                <a:spcPct val="80000"/>
              </a:lnSpc>
              <a:defRPr sz="2088"/>
            </a:pPr>
            <a:r>
              <a:rPr sz="2000" dirty="0" smtClean="0"/>
              <a:t>A </a:t>
            </a:r>
            <a:r>
              <a:rPr sz="2000" dirty="0"/>
              <a:t>draft sequence of the human genome</a:t>
            </a:r>
          </a:p>
          <a:p>
            <a:pPr marL="298322" indent="-298322" defTabSz="397763">
              <a:lnSpc>
                <a:spcPct val="80000"/>
              </a:lnSpc>
              <a:spcBef>
                <a:spcPts val="500"/>
              </a:spcBef>
              <a:defRPr sz="2088"/>
            </a:pPr>
            <a:r>
              <a:rPr sz="2400" dirty="0"/>
              <a:t>2003 </a:t>
            </a:r>
            <a:endParaRPr lang="en-US" sz="2400" dirty="0" smtClean="0"/>
          </a:p>
          <a:p>
            <a:pPr marL="755522" lvl="1" indent="-298322" defTabSz="397763">
              <a:lnSpc>
                <a:spcPct val="80000"/>
              </a:lnSpc>
              <a:defRPr sz="2088"/>
            </a:pPr>
            <a:r>
              <a:rPr sz="2000" dirty="0" smtClean="0"/>
              <a:t>human </a:t>
            </a:r>
            <a:r>
              <a:rPr sz="2000" dirty="0"/>
              <a:t>genome completed</a:t>
            </a:r>
          </a:p>
          <a:p>
            <a:pPr marL="298322" indent="-298322" defTabSz="397763">
              <a:lnSpc>
                <a:spcPct val="80000"/>
              </a:lnSpc>
              <a:spcBef>
                <a:spcPts val="500"/>
              </a:spcBef>
              <a:defRPr sz="2088"/>
            </a:pPr>
            <a:r>
              <a:rPr sz="2400" dirty="0"/>
              <a:t>2004 </a:t>
            </a:r>
            <a:endParaRPr lang="en-US" sz="2400" dirty="0" smtClean="0"/>
          </a:p>
          <a:p>
            <a:pPr marL="755522" lvl="1" indent="-298322" defTabSz="397763">
              <a:lnSpc>
                <a:spcPct val="80000"/>
              </a:lnSpc>
              <a:defRPr sz="2088"/>
            </a:pPr>
            <a:r>
              <a:rPr sz="2000" dirty="0" smtClean="0"/>
              <a:t>454 </a:t>
            </a:r>
            <a:r>
              <a:rPr sz="2000" dirty="0"/>
              <a:t>Life Sciences markets first NGS machine</a:t>
            </a:r>
          </a:p>
        </p:txBody>
      </p:sp>
      <p:pic>
        <p:nvPicPr>
          <p:cNvPr id="6" name="Content Placeholder 5" descr="one-of-many-rows-of-abi-3730xl-automated-dna-analyzers-for-shotgun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1821" y="1829594"/>
            <a:ext cx="4938358" cy="3377837"/>
          </a:xfrm>
          <a:prstGeom prst="rect">
            <a:avLst/>
          </a:prstGeom>
        </p:spPr>
      </p:pic>
      <p:pic>
        <p:nvPicPr>
          <p:cNvPr id="1026" name="Picture 2" descr="https://www.creative-biogene.com/blog/wp-content/uploads/2017/02/45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9297" y="2031475"/>
            <a:ext cx="4257675" cy="3190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0550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90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 bwMode="auto">
          <a:xfrm>
            <a:off x="2098552" y="0"/>
            <a:ext cx="7402419" cy="6176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539796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DNA Sequencing – the next generation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NGS refers to non-Sanger-based high-throughput DNA sequencing technologies. 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NGS technologies constitute various strategies that rely on a combination of </a:t>
            </a:r>
          </a:p>
          <a:p>
            <a:pPr lvl="1"/>
            <a:r>
              <a:rPr lang="en-US" dirty="0" smtClean="0"/>
              <a:t>Library/template preparation</a:t>
            </a:r>
          </a:p>
          <a:p>
            <a:pPr lvl="1"/>
            <a:r>
              <a:rPr lang="en-US" dirty="0" smtClean="0"/>
              <a:t>Parallel sequencing</a:t>
            </a:r>
          </a:p>
        </p:txBody>
      </p:sp>
    </p:spTree>
    <p:extLst>
      <p:ext uri="{BB962C8B-B14F-4D97-AF65-F5344CB8AC3E}">
        <p14:creationId xmlns:p14="http://schemas.microsoft.com/office/powerpoint/2010/main" val="706379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smtClean="0"/>
              <a:t>454</a:t>
            </a:r>
          </a:p>
          <a:p>
            <a:r>
              <a:rPr lang="nl-BE" dirty="0" err="1" smtClean="0"/>
              <a:t>Solexa</a:t>
            </a:r>
            <a:r>
              <a:rPr lang="nl-BE" dirty="0" smtClean="0"/>
              <a:t>/</a:t>
            </a:r>
            <a:r>
              <a:rPr lang="nl-BE" dirty="0" err="1" smtClean="0"/>
              <a:t>Illumina</a:t>
            </a:r>
            <a:endParaRPr lang="nl-BE" dirty="0"/>
          </a:p>
          <a:p>
            <a:r>
              <a:rPr lang="nl-BE" dirty="0" smtClean="0"/>
              <a:t>Ion </a:t>
            </a:r>
            <a:r>
              <a:rPr lang="nl-BE" dirty="0" err="1" smtClean="0"/>
              <a:t>Torrent</a:t>
            </a:r>
            <a:r>
              <a:rPr lang="nl-BE" dirty="0" smtClean="0"/>
              <a:t>/Thermo Fischer</a:t>
            </a:r>
          </a:p>
          <a:p>
            <a:r>
              <a:rPr lang="nl-BE" dirty="0" err="1" smtClean="0"/>
              <a:t>Nanopore</a:t>
            </a:r>
            <a:endParaRPr lang="nl-BE" dirty="0" smtClean="0"/>
          </a:p>
          <a:p>
            <a:r>
              <a:rPr lang="nl-BE" dirty="0" err="1" smtClean="0"/>
              <a:t>Pacbio</a:t>
            </a:r>
            <a:endParaRPr lang="nl-BE" dirty="0"/>
          </a:p>
          <a:p>
            <a:r>
              <a:rPr lang="nl-BE" dirty="0" smtClean="0"/>
              <a:t>MGI</a:t>
            </a:r>
          </a:p>
          <a:p>
            <a:r>
              <a:rPr lang="nl-BE" dirty="0" smtClean="0"/>
              <a:t>…</a:t>
            </a:r>
          </a:p>
          <a:p>
            <a:endParaRPr lang="nl-BE" dirty="0" smtClean="0"/>
          </a:p>
          <a:p>
            <a:endParaRPr lang="nl-BE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Different </a:t>
            </a:r>
            <a:r>
              <a:rPr lang="nl-BE" dirty="0" err="1" smtClean="0"/>
              <a:t>technologies</a:t>
            </a:r>
            <a:r>
              <a:rPr lang="nl-BE" dirty="0" smtClean="0"/>
              <a:t> </a:t>
            </a:r>
            <a:endParaRPr lang="nl-B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E9BA1-25C4-9742-86CF-BE49030C02C1}" type="slidenum">
              <a:rPr lang="en-US" smtClean="0"/>
              <a:t>13</a:t>
            </a:fld>
            <a:endParaRPr lang="en-US"/>
          </a:p>
        </p:txBody>
      </p:sp>
      <p:grpSp>
        <p:nvGrpSpPr>
          <p:cNvPr id="17" name="Group 16"/>
          <p:cNvGrpSpPr/>
          <p:nvPr/>
        </p:nvGrpSpPr>
        <p:grpSpPr>
          <a:xfrm>
            <a:off x="3816393" y="1319100"/>
            <a:ext cx="1557298" cy="1659359"/>
            <a:chOff x="3816393" y="1319100"/>
            <a:chExt cx="1557298" cy="1659359"/>
          </a:xfrm>
        </p:grpSpPr>
        <p:pic>
          <p:nvPicPr>
            <p:cNvPr id="7" name="flx" descr="flx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4038600" y="1690688"/>
              <a:ext cx="1214484" cy="1287771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8" name="Roche 454"/>
            <p:cNvSpPr txBox="1"/>
            <p:nvPr/>
          </p:nvSpPr>
          <p:spPr>
            <a:xfrm>
              <a:off x="3816393" y="1319100"/>
              <a:ext cx="1557298" cy="37084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45719" rIns="45719">
              <a:spAutoFit/>
            </a:bodyPr>
            <a:lstStyle>
              <a:lvl1pPr algn="ctr"/>
            </a:lstStyle>
            <a:p>
              <a:r>
                <a:t>Roche 454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953006" y="1444555"/>
            <a:ext cx="1647362" cy="1854660"/>
            <a:chOff x="5953006" y="1444555"/>
            <a:chExt cx="1647362" cy="1854660"/>
          </a:xfrm>
        </p:grpSpPr>
        <p:sp>
          <p:nvSpPr>
            <p:cNvPr id="9" name="Solexa/Illumina"/>
            <p:cNvSpPr txBox="1"/>
            <p:nvPr/>
          </p:nvSpPr>
          <p:spPr>
            <a:xfrm>
              <a:off x="5998038" y="1444555"/>
              <a:ext cx="1557298" cy="37084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45719" rIns="45719">
              <a:spAutoFit/>
            </a:bodyPr>
            <a:lstStyle/>
            <a:p>
              <a:r>
                <a:rPr dirty="0" err="1"/>
                <a:t>Solexa</a:t>
              </a:r>
              <a:r>
                <a:rPr dirty="0"/>
                <a:t>/Illumina</a:t>
              </a:r>
            </a:p>
          </p:txBody>
        </p:sp>
        <p:pic>
          <p:nvPicPr>
            <p:cNvPr id="10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5953006" y="1825625"/>
              <a:ext cx="1647362" cy="1473590"/>
            </a:xfrm>
            <a:prstGeom prst="rect">
              <a:avLst/>
            </a:prstGeom>
            <a:ln w="12700">
              <a:miter lim="400000"/>
            </a:ln>
          </p:spPr>
        </p:pic>
      </p:grpSp>
      <p:grpSp>
        <p:nvGrpSpPr>
          <p:cNvPr id="19" name="Group 18"/>
          <p:cNvGrpSpPr/>
          <p:nvPr/>
        </p:nvGrpSpPr>
        <p:grpSpPr>
          <a:xfrm>
            <a:off x="8087221" y="2108909"/>
            <a:ext cx="1226781" cy="1256062"/>
            <a:chOff x="8087221" y="2577539"/>
            <a:chExt cx="1226781" cy="1256062"/>
          </a:xfrm>
        </p:grpSpPr>
        <p:pic>
          <p:nvPicPr>
            <p:cNvPr id="11" name="Image" descr="Image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8159600" y="2978459"/>
              <a:ext cx="901999" cy="855142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12" name="Ion torrent"/>
            <p:cNvSpPr txBox="1"/>
            <p:nvPr/>
          </p:nvSpPr>
          <p:spPr>
            <a:xfrm>
              <a:off x="8087221" y="2577539"/>
              <a:ext cx="1226781" cy="37084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45719" rIns="45719">
              <a:spAutoFit/>
            </a:bodyPr>
            <a:lstStyle/>
            <a:p>
              <a:r>
                <a:rPr dirty="0"/>
                <a:t>Ion torrent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3994483" y="3465070"/>
            <a:ext cx="2101517" cy="1810466"/>
            <a:chOff x="3571873" y="3999462"/>
            <a:chExt cx="2101517" cy="1810466"/>
          </a:xfrm>
        </p:grpSpPr>
        <p:pic>
          <p:nvPicPr>
            <p:cNvPr id="1026" name="Picture 2" descr="Image result for mgi sequencer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615" t="16057" r="15017"/>
            <a:stretch/>
          </p:blipFill>
          <p:spPr bwMode="auto">
            <a:xfrm>
              <a:off x="3571873" y="4396629"/>
              <a:ext cx="2101517" cy="14132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Ion torrent"/>
            <p:cNvSpPr txBox="1"/>
            <p:nvPr/>
          </p:nvSpPr>
          <p:spPr>
            <a:xfrm>
              <a:off x="4184579" y="3999462"/>
              <a:ext cx="1226781" cy="37084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45719" rIns="45719">
              <a:spAutoFit/>
            </a:bodyPr>
            <a:lstStyle/>
            <a:p>
              <a:r>
                <a:rPr lang="en-US" dirty="0" smtClean="0"/>
                <a:t>MGI</a:t>
              </a:r>
              <a:endParaRPr dirty="0"/>
            </a:p>
          </p:txBody>
        </p:sp>
      </p:grpSp>
      <p:pic>
        <p:nvPicPr>
          <p:cNvPr id="24" name="Afbeelding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2240" y="3141971"/>
            <a:ext cx="1101560" cy="1845260"/>
          </a:xfrm>
          <a:prstGeom prst="rect">
            <a:avLst/>
          </a:prstGeom>
        </p:spPr>
      </p:pic>
      <p:pic>
        <p:nvPicPr>
          <p:cNvPr id="25" name="Picture 2" descr="Image result for promethion nanopore 24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1811" y="4154294"/>
            <a:ext cx="182880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993226" y="3946341"/>
            <a:ext cx="1124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Nanopore</a:t>
            </a:r>
            <a:endParaRPr lang="nl-BE" dirty="0"/>
          </a:p>
        </p:txBody>
      </p:sp>
      <p:sp>
        <p:nvSpPr>
          <p:cNvPr id="20" name="TextBox 19"/>
          <p:cNvSpPr txBox="1"/>
          <p:nvPr/>
        </p:nvSpPr>
        <p:spPr>
          <a:xfrm>
            <a:off x="10428471" y="2772639"/>
            <a:ext cx="8032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Pacbio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718145" y="5557481"/>
            <a:ext cx="109823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dirty="0" smtClean="0"/>
              <a:t>List of NGS </a:t>
            </a:r>
            <a:r>
              <a:rPr lang="nl-BE" dirty="0" err="1" smtClean="0"/>
              <a:t>technologies</a:t>
            </a:r>
            <a:r>
              <a:rPr lang="nl-BE" dirty="0" smtClean="0"/>
              <a:t> </a:t>
            </a:r>
            <a:r>
              <a:rPr lang="nl-BE" dirty="0" err="1" smtClean="0"/>
              <a:t>and</a:t>
            </a:r>
            <a:r>
              <a:rPr lang="nl-BE" dirty="0" smtClean="0"/>
              <a:t> </a:t>
            </a:r>
            <a:r>
              <a:rPr lang="nl-BE" dirty="0" err="1" smtClean="0"/>
              <a:t>their</a:t>
            </a:r>
            <a:r>
              <a:rPr lang="nl-BE" dirty="0" smtClean="0"/>
              <a:t> </a:t>
            </a:r>
            <a:r>
              <a:rPr lang="nl-BE" dirty="0" err="1" smtClean="0"/>
              <a:t>specs</a:t>
            </a:r>
            <a:r>
              <a:rPr lang="nl-BE" dirty="0" smtClean="0"/>
              <a:t>:</a:t>
            </a:r>
          </a:p>
          <a:p>
            <a:r>
              <a:rPr lang="nl-BE" dirty="0" smtClean="0"/>
              <a:t>https</a:t>
            </a:r>
            <a:r>
              <a:rPr lang="nl-BE" dirty="0"/>
              <a:t>://docs.google.com/spreadsheets/d/1GMMfhyLK0-q8XkIo3YxlWaZA5vVMuhU1kg41g4xLkXc/edit?usp=sharing</a:t>
            </a:r>
          </a:p>
        </p:txBody>
      </p:sp>
    </p:spTree>
    <p:extLst>
      <p:ext uri="{BB962C8B-B14F-4D97-AF65-F5344CB8AC3E}">
        <p14:creationId xmlns:p14="http://schemas.microsoft.com/office/powerpoint/2010/main" val="3582981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Sequencing workflows</a:t>
            </a:r>
            <a:endParaRPr lang="nl-B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02184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DBBFD19-2D3C-814F-A767-9E7740CCB1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NGS workflow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1348354" y="1317356"/>
            <a:ext cx="8701436" cy="4690631"/>
            <a:chOff x="1717642" y="2016752"/>
            <a:chExt cx="8332147" cy="3999081"/>
          </a:xfrm>
        </p:grpSpPr>
        <p:pic>
          <p:nvPicPr>
            <p:cNvPr id="7" name="Afbeelding 6">
              <a:extLst>
                <a:ext uri="{FF2B5EF4-FFF2-40B4-BE49-F238E27FC236}">
                  <a16:creationId xmlns:a16="http://schemas.microsoft.com/office/drawing/2014/main" id="{F35FD927-15E1-E040-BAD9-34CF07D7EA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" t="1" r="47930" b="67990"/>
            <a:stretch/>
          </p:blipFill>
          <p:spPr>
            <a:xfrm>
              <a:off x="4245655" y="2158043"/>
              <a:ext cx="3073437" cy="1151880"/>
            </a:xfrm>
            <a:prstGeom prst="rect">
              <a:avLst/>
            </a:prstGeom>
          </p:spPr>
        </p:pic>
        <p:pic>
          <p:nvPicPr>
            <p:cNvPr id="8" name="Afbeelding 7">
              <a:extLst>
                <a:ext uri="{FF2B5EF4-FFF2-40B4-BE49-F238E27FC236}">
                  <a16:creationId xmlns:a16="http://schemas.microsoft.com/office/drawing/2014/main" id="{0437F922-09C0-0E4D-B1DC-1DCFFDF576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" t="58055" r="38591" b="129"/>
            <a:stretch/>
          </p:blipFill>
          <p:spPr>
            <a:xfrm>
              <a:off x="6211615" y="4386149"/>
              <a:ext cx="3624593" cy="1504783"/>
            </a:xfrm>
            <a:prstGeom prst="rect">
              <a:avLst/>
            </a:prstGeom>
          </p:spPr>
        </p:pic>
        <p:pic>
          <p:nvPicPr>
            <p:cNvPr id="10" name="Afbeelding 9">
              <a:extLst>
                <a:ext uri="{FF2B5EF4-FFF2-40B4-BE49-F238E27FC236}">
                  <a16:creationId xmlns:a16="http://schemas.microsoft.com/office/drawing/2014/main" id="{C89AD86A-212E-974C-8F59-E80F115657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647411" y="2016752"/>
              <a:ext cx="1402378" cy="1513681"/>
            </a:xfrm>
            <a:prstGeom prst="rect">
              <a:avLst/>
            </a:prstGeom>
          </p:spPr>
        </p:pic>
        <p:pic>
          <p:nvPicPr>
            <p:cNvPr id="11" name="Afbeelding 10">
              <a:extLst>
                <a:ext uri="{FF2B5EF4-FFF2-40B4-BE49-F238E27FC236}">
                  <a16:creationId xmlns:a16="http://schemas.microsoft.com/office/drawing/2014/main" id="{ED8BA669-9DC2-3849-A07D-D0D4FCF501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047" t="14899" r="69978" b="81348"/>
            <a:stretch/>
          </p:blipFill>
          <p:spPr>
            <a:xfrm>
              <a:off x="7431931" y="2706071"/>
              <a:ext cx="1001987" cy="135045"/>
            </a:xfrm>
            <a:prstGeom prst="rect">
              <a:avLst/>
            </a:prstGeom>
          </p:spPr>
        </p:pic>
        <p:pic>
          <p:nvPicPr>
            <p:cNvPr id="12" name="Afbeelding 11">
              <a:extLst>
                <a:ext uri="{FF2B5EF4-FFF2-40B4-BE49-F238E27FC236}">
                  <a16:creationId xmlns:a16="http://schemas.microsoft.com/office/drawing/2014/main" id="{BF67A836-0E28-B04F-96D1-5F7347C7B9D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047" t="14899" r="69978" b="81348"/>
            <a:stretch/>
          </p:blipFill>
          <p:spPr>
            <a:xfrm rot="6787477">
              <a:off x="9381522" y="3976877"/>
              <a:ext cx="739183" cy="99625"/>
            </a:xfrm>
            <a:prstGeom prst="rect">
              <a:avLst/>
            </a:prstGeom>
          </p:spPr>
        </p:pic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6310B4EB-440F-FB40-B242-976B3F033A7A}"/>
                </a:ext>
              </a:extLst>
            </p:cNvPr>
            <p:cNvSpPr/>
            <p:nvPr/>
          </p:nvSpPr>
          <p:spPr>
            <a:xfrm>
              <a:off x="5070304" y="2258502"/>
              <a:ext cx="987647" cy="4475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Tekstvak 13">
              <a:extLst>
                <a:ext uri="{FF2B5EF4-FFF2-40B4-BE49-F238E27FC236}">
                  <a16:creationId xmlns:a16="http://schemas.microsoft.com/office/drawing/2014/main" id="{796CB0DF-2A0D-0F40-9C23-39E8D9555A73}"/>
                </a:ext>
              </a:extLst>
            </p:cNvPr>
            <p:cNvSpPr txBox="1"/>
            <p:nvPr/>
          </p:nvSpPr>
          <p:spPr>
            <a:xfrm>
              <a:off x="9050157" y="3529729"/>
              <a:ext cx="657705" cy="26240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dirty="0"/>
                <a:t>Library</a:t>
              </a:r>
            </a:p>
          </p:txBody>
        </p:sp>
        <p:pic>
          <p:nvPicPr>
            <p:cNvPr id="2050" name="Picture 2" descr="Image result for patient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110"/>
            <a:stretch/>
          </p:blipFill>
          <p:spPr bwMode="auto">
            <a:xfrm>
              <a:off x="1717642" y="3166647"/>
              <a:ext cx="1844866" cy="12761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Afbeelding 10">
              <a:extLst>
                <a:ext uri="{FF2B5EF4-FFF2-40B4-BE49-F238E27FC236}">
                  <a16:creationId xmlns:a16="http://schemas.microsoft.com/office/drawing/2014/main" id="{ED8BA669-9DC2-3849-A07D-D0D4FCF501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047" t="14899" r="69978" b="81348"/>
            <a:stretch/>
          </p:blipFill>
          <p:spPr>
            <a:xfrm rot="20665024">
              <a:off x="3208784" y="2784878"/>
              <a:ext cx="925943" cy="112474"/>
            </a:xfrm>
            <a:prstGeom prst="rect">
              <a:avLst/>
            </a:prstGeom>
          </p:spPr>
        </p:pic>
        <p:pic>
          <p:nvPicPr>
            <p:cNvPr id="18" name="Afbeelding 10">
              <a:extLst>
                <a:ext uri="{FF2B5EF4-FFF2-40B4-BE49-F238E27FC236}">
                  <a16:creationId xmlns:a16="http://schemas.microsoft.com/office/drawing/2014/main" id="{ED8BA669-9DC2-3849-A07D-D0D4FCF501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047" t="14899" r="69978" b="81348"/>
            <a:stretch/>
          </p:blipFill>
          <p:spPr>
            <a:xfrm rot="13925563">
              <a:off x="1879221" y="4925598"/>
              <a:ext cx="1001987" cy="135045"/>
            </a:xfrm>
            <a:prstGeom prst="rect">
              <a:avLst/>
            </a:prstGeom>
          </p:spPr>
        </p:pic>
        <p:pic>
          <p:nvPicPr>
            <p:cNvPr id="19" name="Afbeelding 10">
              <a:extLst>
                <a:ext uri="{FF2B5EF4-FFF2-40B4-BE49-F238E27FC236}">
                  <a16:creationId xmlns:a16="http://schemas.microsoft.com/office/drawing/2014/main" id="{ED8BA669-9DC2-3849-A07D-D0D4FCF501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047" t="14899" r="69978" b="81348"/>
            <a:stretch/>
          </p:blipFill>
          <p:spPr>
            <a:xfrm rot="10800000">
              <a:off x="5765006" y="5071015"/>
              <a:ext cx="446607" cy="135045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97479" y="4866252"/>
              <a:ext cx="2884894" cy="892666"/>
            </a:xfrm>
            <a:prstGeom prst="rect">
              <a:avLst/>
            </a:prstGeom>
          </p:spPr>
        </p:pic>
        <p:sp>
          <p:nvSpPr>
            <p:cNvPr id="20" name="Tekstvak 13">
              <a:extLst>
                <a:ext uri="{FF2B5EF4-FFF2-40B4-BE49-F238E27FC236}">
                  <a16:creationId xmlns:a16="http://schemas.microsoft.com/office/drawing/2014/main" id="{796CB0DF-2A0D-0F40-9C23-39E8D9555A73}"/>
                </a:ext>
              </a:extLst>
            </p:cNvPr>
            <p:cNvSpPr txBox="1"/>
            <p:nvPr/>
          </p:nvSpPr>
          <p:spPr>
            <a:xfrm>
              <a:off x="2894283" y="5753432"/>
              <a:ext cx="2437535" cy="26240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dirty="0"/>
                <a:t>Variant filtering &amp; interpretation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9322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 I chose? Long read, short read,…</a:t>
            </a:r>
            <a:endParaRPr lang="nl-BE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99405654"/>
              </p:ext>
            </p:extLst>
          </p:nvPr>
        </p:nvGraphicFramePr>
        <p:xfrm>
          <a:off x="838200" y="1825625"/>
          <a:ext cx="1051560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2505423804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3066487824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12342159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13371850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Illumina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Nanopore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Pacbio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36797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Read length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35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bp</a:t>
                      </a:r>
                      <a:r>
                        <a:rPr lang="en-US" baseline="0" dirty="0" smtClean="0"/>
                        <a:t> to 600 </a:t>
                      </a:r>
                      <a:r>
                        <a:rPr lang="en-US" baseline="0" dirty="0" err="1" smtClean="0"/>
                        <a:t>bp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Anything goes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250bp</a:t>
                      </a:r>
                      <a:r>
                        <a:rPr lang="en-US" baseline="0" dirty="0" smtClean="0"/>
                        <a:t> to 25kb (or 100kb)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1043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Accuracy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High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Medium and improving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high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83452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Capacity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Small to very large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Tiny to large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medium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28056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Biases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Fragment size and GC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DNA</a:t>
                      </a:r>
                      <a:r>
                        <a:rPr lang="en-US" baseline="0" dirty="0" smtClean="0"/>
                        <a:t> modifications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63798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Applications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BE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nl-BE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nl-BE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53698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WGS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+++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++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+++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91931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RNAseq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+++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+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++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46052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Targeted resequencing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+++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Only large fragments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++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82483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Single cell sequencing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+++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1426511"/>
                  </a:ext>
                </a:extLst>
              </a:tr>
            </a:tbl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E9BA1-25C4-9742-86CF-BE49030C02C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3833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Illumina sequencing</a:t>
            </a:r>
            <a:endParaRPr lang="nl-BE" dirty="0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20080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Illumina</a:t>
            </a:r>
            <a:r>
              <a:rPr lang="en-US" dirty="0" smtClean="0"/>
              <a:t> (</a:t>
            </a:r>
            <a:r>
              <a:rPr lang="en-US" dirty="0" err="1" smtClean="0"/>
              <a:t>solexa</a:t>
            </a:r>
            <a:r>
              <a:rPr lang="en-US" dirty="0" smtClean="0"/>
              <a:t>) sequencing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Illumina </a:t>
            </a:r>
            <a:r>
              <a:rPr lang="en-US" dirty="0" err="1" smtClean="0"/>
              <a:t>MiSeq</a:t>
            </a:r>
            <a:r>
              <a:rPr lang="en-US" dirty="0" smtClean="0"/>
              <a:t>, </a:t>
            </a:r>
            <a:r>
              <a:rPr lang="en-US" dirty="0" err="1" smtClean="0"/>
              <a:t>NextSeq</a:t>
            </a:r>
            <a:r>
              <a:rPr lang="en-US" dirty="0" smtClean="0"/>
              <a:t> 500, Nextseq2000, HiSeq4000 &amp; </a:t>
            </a:r>
            <a:r>
              <a:rPr lang="en-US" dirty="0" err="1" smtClean="0"/>
              <a:t>NovaSeq</a:t>
            </a:r>
            <a:r>
              <a:rPr lang="en-US" dirty="0" smtClean="0"/>
              <a:t> 6000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3630E4B3-84AE-8145-982F-642D31BD1836}" type="slidenum">
              <a:rPr lang="en-US" smtClean="0"/>
              <a:t>18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t="8481" b="1629"/>
          <a:stretch/>
        </p:blipFill>
        <p:spPr>
          <a:xfrm>
            <a:off x="715776" y="4379212"/>
            <a:ext cx="1173626" cy="1154499"/>
          </a:xfrm>
          <a:prstGeom prst="rect">
            <a:avLst/>
          </a:prstGeom>
        </p:spPr>
      </p:pic>
      <p:pic>
        <p:nvPicPr>
          <p:cNvPr id="9" name="Picture 8" descr="Screen Shot 2013-10-11 at 17.23.4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28" y="104857"/>
            <a:ext cx="2413000" cy="736600"/>
          </a:xfrm>
          <a:prstGeom prst="rect">
            <a:avLst/>
          </a:prstGeom>
        </p:spPr>
      </p:pic>
      <p:pic>
        <p:nvPicPr>
          <p:cNvPr id="10" name="pasted-image.tif"/>
          <p:cNvPicPr>
            <a:picLocks noChangeAspect="1"/>
          </p:cNvPicPr>
          <p:nvPr/>
        </p:nvPicPr>
        <p:blipFill rotWithShape="1">
          <a:blip r:embed="rId4">
            <a:extLst/>
          </a:blip>
          <a:srcRect l="15163" r="19069"/>
          <a:stretch/>
        </p:blipFill>
        <p:spPr>
          <a:xfrm>
            <a:off x="2383027" y="3847342"/>
            <a:ext cx="1510301" cy="1576130"/>
          </a:xfrm>
          <a:prstGeom prst="rect">
            <a:avLst/>
          </a:prstGeom>
          <a:ln w="12700">
            <a:miter lim="400000"/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18" r="13488"/>
          <a:stretch/>
        </p:blipFill>
        <p:spPr>
          <a:xfrm>
            <a:off x="6256490" y="2948708"/>
            <a:ext cx="2722652" cy="279642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47" r="16488"/>
          <a:stretch/>
        </p:blipFill>
        <p:spPr>
          <a:xfrm>
            <a:off x="9472767" y="2632660"/>
            <a:ext cx="1849348" cy="2761651"/>
          </a:xfrm>
          <a:prstGeom prst="rect">
            <a:avLst/>
          </a:prstGeom>
        </p:spPr>
      </p:pic>
      <p:pic>
        <p:nvPicPr>
          <p:cNvPr id="1026" name="Picture 2" descr="Order NextSeq 1000 or NextSeq 2000 Sequencing Systems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66" r="21657"/>
          <a:stretch/>
        </p:blipFill>
        <p:spPr bwMode="auto">
          <a:xfrm>
            <a:off x="4386953" y="3847342"/>
            <a:ext cx="1375912" cy="1577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3166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Illumina</a:t>
            </a:r>
            <a:r>
              <a:rPr lang="nl-NL" dirty="0"/>
              <a:t> </a:t>
            </a:r>
            <a:r>
              <a:rPr lang="nl-NL" dirty="0" err="1"/>
              <a:t>flowcells</a:t>
            </a:r>
            <a:endParaRPr lang="nl-NL" dirty="0"/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9234" y="1990687"/>
            <a:ext cx="807718" cy="1499218"/>
          </a:xfrm>
          <a:prstGeom prst="rect">
            <a:avLst/>
          </a:prstGeom>
        </p:spPr>
      </p:pic>
      <p:pic>
        <p:nvPicPr>
          <p:cNvPr id="6" name="Afbeelding 5"/>
          <p:cNvPicPr>
            <a:picLocks noChangeAspect="1"/>
          </p:cNvPicPr>
          <p:nvPr/>
        </p:nvPicPr>
        <p:blipFill rotWithShape="1">
          <a:blip r:embed="rId3"/>
          <a:srcRect t="-501" r="51579" b="1"/>
          <a:stretch/>
        </p:blipFill>
        <p:spPr>
          <a:xfrm rot="5400000">
            <a:off x="1969158" y="4174544"/>
            <a:ext cx="994304" cy="1958259"/>
          </a:xfrm>
          <a:prstGeom prst="rect">
            <a:avLst/>
          </a:prstGeom>
        </p:spPr>
      </p:pic>
      <p:pic>
        <p:nvPicPr>
          <p:cNvPr id="7" name="Afbeelding 6"/>
          <p:cNvPicPr>
            <a:picLocks noChangeAspect="1"/>
          </p:cNvPicPr>
          <p:nvPr/>
        </p:nvPicPr>
        <p:blipFill rotWithShape="1">
          <a:blip r:embed="rId4"/>
          <a:srcRect l="31272" r="31272"/>
          <a:stretch/>
        </p:blipFill>
        <p:spPr>
          <a:xfrm>
            <a:off x="619965" y="1931239"/>
            <a:ext cx="470877" cy="809057"/>
          </a:xfrm>
          <a:prstGeom prst="rect">
            <a:avLst/>
          </a:prstGeom>
        </p:spPr>
      </p:pic>
      <p:sp>
        <p:nvSpPr>
          <p:cNvPr id="9" name="Tekstvak 8"/>
          <p:cNvSpPr txBox="1"/>
          <p:nvPr/>
        </p:nvSpPr>
        <p:spPr>
          <a:xfrm>
            <a:off x="451217" y="2895498"/>
            <a:ext cx="774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>
                <a:solidFill>
                  <a:srgbClr val="32C2EC"/>
                </a:solidFill>
              </a:rPr>
              <a:t>MiSeq</a:t>
            </a:r>
            <a:endParaRPr lang="nl-NL" dirty="0">
              <a:solidFill>
                <a:srgbClr val="32C2EC"/>
              </a:solidFill>
            </a:endParaRPr>
          </a:p>
        </p:txBody>
      </p:sp>
      <p:sp>
        <p:nvSpPr>
          <p:cNvPr id="10" name="Tekstvak 9"/>
          <p:cNvSpPr txBox="1"/>
          <p:nvPr/>
        </p:nvSpPr>
        <p:spPr>
          <a:xfrm>
            <a:off x="1605517" y="3643917"/>
            <a:ext cx="1353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smtClean="0">
                <a:solidFill>
                  <a:srgbClr val="32C2EC"/>
                </a:solidFill>
              </a:rPr>
              <a:t>NextSeq500</a:t>
            </a:r>
            <a:endParaRPr lang="nl-NL" dirty="0">
              <a:solidFill>
                <a:srgbClr val="32C2EC"/>
              </a:solidFill>
            </a:endParaRPr>
          </a:p>
        </p:txBody>
      </p:sp>
      <p:sp>
        <p:nvSpPr>
          <p:cNvPr id="11" name="Tekstvak 10"/>
          <p:cNvSpPr txBox="1"/>
          <p:nvPr/>
        </p:nvSpPr>
        <p:spPr>
          <a:xfrm>
            <a:off x="1940948" y="5452087"/>
            <a:ext cx="2309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smtClean="0">
                <a:solidFill>
                  <a:srgbClr val="32C2EC"/>
                </a:solidFill>
              </a:rPr>
              <a:t>HiSeq4000</a:t>
            </a:r>
            <a:endParaRPr lang="nl-NL" dirty="0">
              <a:solidFill>
                <a:srgbClr val="32C2EC"/>
              </a:solidFill>
            </a:endParaRPr>
          </a:p>
        </p:txBody>
      </p:sp>
      <p:pic>
        <p:nvPicPr>
          <p:cNvPr id="3" name="Afbeelding 2"/>
          <p:cNvPicPr>
            <a:picLocks noChangeAspect="1"/>
          </p:cNvPicPr>
          <p:nvPr/>
        </p:nvPicPr>
        <p:blipFill rotWithShape="1">
          <a:blip r:embed="rId5"/>
          <a:srcRect t="11380" r="50000" b="23148"/>
          <a:stretch/>
        </p:blipFill>
        <p:spPr>
          <a:xfrm>
            <a:off x="7566005" y="2498299"/>
            <a:ext cx="2992642" cy="2596520"/>
          </a:xfrm>
          <a:prstGeom prst="rect">
            <a:avLst/>
          </a:prstGeom>
        </p:spPr>
      </p:pic>
      <p:sp>
        <p:nvSpPr>
          <p:cNvPr id="12" name="Tekstvak 11"/>
          <p:cNvSpPr txBox="1"/>
          <p:nvPr/>
        </p:nvSpPr>
        <p:spPr>
          <a:xfrm>
            <a:off x="8574572" y="5091328"/>
            <a:ext cx="1141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>
                <a:solidFill>
                  <a:srgbClr val="32C2EC"/>
                </a:solidFill>
              </a:rPr>
              <a:t>NovaSeq</a:t>
            </a:r>
            <a:endParaRPr lang="nl-NL" dirty="0">
              <a:solidFill>
                <a:srgbClr val="32C2EC"/>
              </a:solidFill>
            </a:endParaRPr>
          </a:p>
        </p:txBody>
      </p:sp>
      <p:pic>
        <p:nvPicPr>
          <p:cNvPr id="13" name="Afbeelding 12">
            <a:extLst>
              <a:ext uri="{FF2B5EF4-FFF2-40B4-BE49-F238E27FC236}">
                <a16:creationId xmlns:a16="http://schemas.microsoft.com/office/drawing/2014/main" id="{8A038E1F-3759-B448-8A24-EB9E1F010A1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5290" t="11663" r="-1630" b="23521"/>
          <a:stretch/>
        </p:blipFill>
        <p:spPr>
          <a:xfrm>
            <a:off x="10405711" y="2498299"/>
            <a:ext cx="1576564" cy="2570490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6152100" y="2503754"/>
            <a:ext cx="1255620" cy="2596520"/>
            <a:chOff x="4557882" y="2762510"/>
            <a:chExt cx="1255620" cy="2596520"/>
          </a:xfrm>
        </p:grpSpPr>
        <p:pic>
          <p:nvPicPr>
            <p:cNvPr id="14" name="Afbeelding 13">
              <a:extLst>
                <a:ext uri="{FF2B5EF4-FFF2-40B4-BE49-F238E27FC236}">
                  <a16:creationId xmlns:a16="http://schemas.microsoft.com/office/drawing/2014/main" id="{FBD0FF6A-B7E8-7D47-971C-26F2684AB8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1380" r="79022" b="23148"/>
            <a:stretch/>
          </p:blipFill>
          <p:spPr>
            <a:xfrm>
              <a:off x="4557882" y="2762510"/>
              <a:ext cx="1255620" cy="2596520"/>
            </a:xfrm>
            <a:prstGeom prst="rect">
              <a:avLst/>
            </a:prstGeom>
          </p:spPr>
        </p:pic>
        <p:sp>
          <p:nvSpPr>
            <p:cNvPr id="4" name="Tekstvak 3">
              <a:extLst>
                <a:ext uri="{FF2B5EF4-FFF2-40B4-BE49-F238E27FC236}">
                  <a16:creationId xmlns:a16="http://schemas.microsoft.com/office/drawing/2014/main" id="{0CD4420D-1347-BC4D-8142-022765FE34A3}"/>
                </a:ext>
              </a:extLst>
            </p:cNvPr>
            <p:cNvSpPr txBox="1"/>
            <p:nvPr/>
          </p:nvSpPr>
          <p:spPr>
            <a:xfrm>
              <a:off x="5497285" y="2837469"/>
              <a:ext cx="193362" cy="161583"/>
            </a:xfrm>
            <a:prstGeom prst="rect">
              <a:avLst/>
            </a:prstGeom>
            <a:solidFill>
              <a:srgbClr val="EAEAEA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1050" dirty="0">
                  <a:solidFill>
                    <a:srgbClr val="97989B"/>
                  </a:solidFill>
                </a:rPr>
                <a:t>SP</a:t>
              </a:r>
              <a:endParaRPr lang="en-GB" dirty="0">
                <a:solidFill>
                  <a:srgbClr val="97989B"/>
                </a:solidFill>
              </a:endParaRPr>
            </a:p>
          </p:txBody>
        </p: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26633" y="1554385"/>
            <a:ext cx="3083262" cy="1989877"/>
          </a:xfrm>
          <a:prstGeom prst="rect">
            <a:avLst/>
          </a:prstGeom>
        </p:spPr>
      </p:pic>
      <p:sp>
        <p:nvSpPr>
          <p:cNvPr id="16" name="Tekstvak 9"/>
          <p:cNvSpPr txBox="1"/>
          <p:nvPr/>
        </p:nvSpPr>
        <p:spPr>
          <a:xfrm>
            <a:off x="3838249" y="3643917"/>
            <a:ext cx="1452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smtClean="0">
                <a:solidFill>
                  <a:srgbClr val="32C2EC"/>
                </a:solidFill>
              </a:rPr>
              <a:t>NextSeq2000</a:t>
            </a:r>
            <a:endParaRPr lang="nl-NL" dirty="0">
              <a:solidFill>
                <a:srgbClr val="32C2E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0811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Program morning session</a:t>
            </a:r>
            <a:endParaRPr lang="nl-BE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794286"/>
            <a:ext cx="10515600" cy="370498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E9BA1-25C4-9742-86CF-BE49030C02C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30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NGS </a:t>
            </a:r>
            <a:r>
              <a:rPr lang="nl-NL" dirty="0" err="1" smtClean="0"/>
              <a:t>Illumina</a:t>
            </a:r>
            <a:r>
              <a:rPr lang="nl-NL" dirty="0" smtClean="0"/>
              <a:t> Clustering</a:t>
            </a:r>
            <a:endParaRPr lang="nl-NL" dirty="0"/>
          </a:p>
        </p:txBody>
      </p:sp>
      <p:pic>
        <p:nvPicPr>
          <p:cNvPr id="5" name="Tijdelijke aanduiding voor inhoud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2818" y="2040884"/>
            <a:ext cx="7741833" cy="3453606"/>
          </a:xfrm>
        </p:spPr>
      </p:pic>
      <p:graphicFrame>
        <p:nvGraphicFramePr>
          <p:cNvPr id="4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15222612"/>
              </p:ext>
            </p:extLst>
          </p:nvPr>
        </p:nvGraphicFramePr>
        <p:xfrm>
          <a:off x="838200" y="150312"/>
          <a:ext cx="10258075" cy="3131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134161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820" y="653311"/>
            <a:ext cx="9432099" cy="5549083"/>
          </a:xfrm>
          <a:prstGeom prst="rect">
            <a:avLst/>
          </a:prstGeom>
        </p:spPr>
      </p:pic>
      <p:graphicFrame>
        <p:nvGraphicFramePr>
          <p:cNvPr id="6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66747963"/>
              </p:ext>
            </p:extLst>
          </p:nvPr>
        </p:nvGraphicFramePr>
        <p:xfrm>
          <a:off x="838200" y="150312"/>
          <a:ext cx="10258075" cy="3131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37914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524423"/>
            <a:ext cx="9545877" cy="5616022"/>
          </a:xfrm>
          <a:prstGeom prst="rect">
            <a:avLst/>
          </a:prstGeom>
        </p:spPr>
      </p:pic>
      <p:graphicFrame>
        <p:nvGraphicFramePr>
          <p:cNvPr id="6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75558245"/>
              </p:ext>
            </p:extLst>
          </p:nvPr>
        </p:nvGraphicFramePr>
        <p:xfrm>
          <a:off x="838200" y="150312"/>
          <a:ext cx="10258075" cy="3131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70562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538936"/>
            <a:ext cx="9715500" cy="5715814"/>
          </a:xfrm>
          <a:prstGeom prst="rect">
            <a:avLst/>
          </a:prstGeom>
        </p:spPr>
      </p:pic>
      <p:graphicFrame>
        <p:nvGraphicFramePr>
          <p:cNvPr id="6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97893596"/>
              </p:ext>
            </p:extLst>
          </p:nvPr>
        </p:nvGraphicFramePr>
        <p:xfrm>
          <a:off x="838200" y="150312"/>
          <a:ext cx="10258075" cy="3131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899004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553449"/>
            <a:ext cx="9715500" cy="5715814"/>
          </a:xfrm>
          <a:prstGeom prst="rect">
            <a:avLst/>
          </a:prstGeom>
        </p:spPr>
      </p:pic>
      <p:graphicFrame>
        <p:nvGraphicFramePr>
          <p:cNvPr id="5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97893596"/>
              </p:ext>
            </p:extLst>
          </p:nvPr>
        </p:nvGraphicFramePr>
        <p:xfrm>
          <a:off x="838200" y="150312"/>
          <a:ext cx="10258075" cy="3131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666232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538937"/>
            <a:ext cx="9715500" cy="5715814"/>
          </a:xfrm>
          <a:prstGeom prst="rect">
            <a:avLst/>
          </a:prstGeom>
        </p:spPr>
      </p:pic>
      <p:graphicFrame>
        <p:nvGraphicFramePr>
          <p:cNvPr id="5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97893596"/>
              </p:ext>
            </p:extLst>
          </p:nvPr>
        </p:nvGraphicFramePr>
        <p:xfrm>
          <a:off x="838200" y="150312"/>
          <a:ext cx="10258075" cy="3131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95001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551258"/>
            <a:ext cx="9721850" cy="5669927"/>
          </a:xfrm>
          <a:prstGeom prst="rect">
            <a:avLst/>
          </a:prstGeom>
        </p:spPr>
      </p:pic>
      <p:graphicFrame>
        <p:nvGraphicFramePr>
          <p:cNvPr id="7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97893596"/>
              </p:ext>
            </p:extLst>
          </p:nvPr>
        </p:nvGraphicFramePr>
        <p:xfrm>
          <a:off x="838200" y="150312"/>
          <a:ext cx="10258075" cy="3131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916072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551259"/>
            <a:ext cx="9721850" cy="5669927"/>
          </a:xfrm>
          <a:prstGeom prst="rect">
            <a:avLst/>
          </a:prstGeom>
        </p:spPr>
      </p:pic>
      <p:graphicFrame>
        <p:nvGraphicFramePr>
          <p:cNvPr id="6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97893596"/>
              </p:ext>
            </p:extLst>
          </p:nvPr>
        </p:nvGraphicFramePr>
        <p:xfrm>
          <a:off x="838200" y="150312"/>
          <a:ext cx="10258075" cy="3131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599105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554743"/>
            <a:ext cx="9336059" cy="5670693"/>
          </a:xfrm>
          <a:prstGeom prst="rect">
            <a:avLst/>
          </a:prstGeom>
        </p:spPr>
      </p:pic>
      <p:graphicFrame>
        <p:nvGraphicFramePr>
          <p:cNvPr id="6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97893596"/>
              </p:ext>
            </p:extLst>
          </p:nvPr>
        </p:nvGraphicFramePr>
        <p:xfrm>
          <a:off x="838200" y="150312"/>
          <a:ext cx="10258075" cy="3131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758028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540231"/>
            <a:ext cx="9401198" cy="5710258"/>
          </a:xfrm>
          <a:prstGeom prst="rect">
            <a:avLst/>
          </a:prstGeom>
        </p:spPr>
      </p:pic>
      <p:graphicFrame>
        <p:nvGraphicFramePr>
          <p:cNvPr id="6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97893596"/>
              </p:ext>
            </p:extLst>
          </p:nvPr>
        </p:nvGraphicFramePr>
        <p:xfrm>
          <a:off x="838200" y="150312"/>
          <a:ext cx="10258075" cy="3131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099538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Program afternoon session</a:t>
            </a:r>
            <a:endParaRPr lang="nl-BE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85900" y="1690687"/>
            <a:ext cx="9226047" cy="451691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E9BA1-25C4-9742-86CF-BE49030C02C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919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554745"/>
            <a:ext cx="9274189" cy="5633113"/>
          </a:xfrm>
          <a:prstGeom prst="rect">
            <a:avLst/>
          </a:prstGeom>
        </p:spPr>
      </p:pic>
      <p:graphicFrame>
        <p:nvGraphicFramePr>
          <p:cNvPr id="6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97893596"/>
              </p:ext>
            </p:extLst>
          </p:nvPr>
        </p:nvGraphicFramePr>
        <p:xfrm>
          <a:off x="838200" y="150312"/>
          <a:ext cx="10258075" cy="3131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641547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554743"/>
            <a:ext cx="9521661" cy="5783427"/>
          </a:xfrm>
          <a:prstGeom prst="rect">
            <a:avLst/>
          </a:prstGeom>
        </p:spPr>
      </p:pic>
      <p:graphicFrame>
        <p:nvGraphicFramePr>
          <p:cNvPr id="6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97893596"/>
              </p:ext>
            </p:extLst>
          </p:nvPr>
        </p:nvGraphicFramePr>
        <p:xfrm>
          <a:off x="838200" y="150312"/>
          <a:ext cx="10258075" cy="3131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761125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NGS </a:t>
            </a:r>
            <a:r>
              <a:rPr lang="nl-NL" dirty="0" err="1"/>
              <a:t>Illumina</a:t>
            </a:r>
            <a:r>
              <a:rPr lang="nl-NL" dirty="0"/>
              <a:t> </a:t>
            </a:r>
            <a:r>
              <a:rPr lang="nl-NL" dirty="0" err="1"/>
              <a:t>Sequencing</a:t>
            </a:r>
            <a:endParaRPr lang="nl-NL" dirty="0"/>
          </a:p>
        </p:txBody>
      </p:sp>
      <p:pic>
        <p:nvPicPr>
          <p:cNvPr id="4" name="Tijdelijke aanduiding voor inhoud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0700" y="2534217"/>
            <a:ext cx="6070600" cy="3251200"/>
          </a:xfrm>
        </p:spPr>
      </p:pic>
      <p:sp>
        <p:nvSpPr>
          <p:cNvPr id="6" name="Tijdelijke aanduiding voor inhoud 2"/>
          <p:cNvSpPr txBox="1">
            <a:spLocks/>
          </p:cNvSpPr>
          <p:nvPr/>
        </p:nvSpPr>
        <p:spPr>
          <a:xfrm>
            <a:off x="2152650" y="1297102"/>
            <a:ext cx="7886700" cy="49410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150000"/>
              </a:lnSpc>
              <a:spcBef>
                <a:spcPts val="750"/>
              </a:spcBef>
              <a:buFont typeface="Arial" charset="0"/>
              <a:buChar char="•"/>
              <a:defRPr sz="2800" kern="1200">
                <a:solidFill>
                  <a:srgbClr val="267EB3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150000"/>
              </a:lnSpc>
              <a:spcBef>
                <a:spcPts val="375"/>
              </a:spcBef>
              <a:buSzPct val="75000"/>
              <a:buFont typeface="Courier New" charset="0"/>
              <a:buChar char="o"/>
              <a:defRPr sz="2400" kern="1200">
                <a:solidFill>
                  <a:srgbClr val="267EB3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LucidaGrande" charset="0"/>
              <a:buChar char="-"/>
              <a:defRPr sz="1800" kern="1200">
                <a:solidFill>
                  <a:srgbClr val="267EB3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600" kern="1200">
                <a:solidFill>
                  <a:srgbClr val="267EB3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600" kern="1200">
                <a:solidFill>
                  <a:srgbClr val="267EB3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b="1" dirty="0" err="1"/>
              <a:t>S</a:t>
            </a:r>
            <a:r>
              <a:rPr lang="nl-NL" dirty="0" err="1"/>
              <a:t>equencing</a:t>
            </a:r>
            <a:r>
              <a:rPr lang="nl-NL" dirty="0"/>
              <a:t> </a:t>
            </a:r>
            <a:r>
              <a:rPr lang="nl-NL" b="1" dirty="0" err="1"/>
              <a:t>B</a:t>
            </a:r>
            <a:r>
              <a:rPr lang="nl-NL" dirty="0" err="1"/>
              <a:t>y</a:t>
            </a:r>
            <a:r>
              <a:rPr lang="nl-NL" dirty="0"/>
              <a:t> </a:t>
            </a:r>
            <a:r>
              <a:rPr lang="nl-NL" b="1" dirty="0" err="1"/>
              <a:t>S</a:t>
            </a:r>
            <a:r>
              <a:rPr lang="nl-NL" dirty="0" err="1"/>
              <a:t>ynthesis</a:t>
            </a:r>
            <a:r>
              <a:rPr lang="nl-NL" dirty="0"/>
              <a:t> (SBS)</a:t>
            </a:r>
          </a:p>
        </p:txBody>
      </p:sp>
    </p:spTree>
    <p:extLst>
      <p:ext uri="{BB962C8B-B14F-4D97-AF65-F5344CB8AC3E}">
        <p14:creationId xmlns:p14="http://schemas.microsoft.com/office/powerpoint/2010/main" val="2064959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NGS </a:t>
            </a:r>
            <a:r>
              <a:rPr lang="nl-NL" dirty="0" err="1"/>
              <a:t>Illumina</a:t>
            </a:r>
            <a:r>
              <a:rPr lang="nl-NL" dirty="0"/>
              <a:t> </a:t>
            </a:r>
            <a:r>
              <a:rPr lang="nl-NL" dirty="0" err="1"/>
              <a:t>Sequencing</a:t>
            </a:r>
            <a:endParaRPr lang="nl-NL" dirty="0"/>
          </a:p>
        </p:txBody>
      </p:sp>
      <p:sp>
        <p:nvSpPr>
          <p:cNvPr id="6" name="Tijdelijke aanduiding voor inhoud 2"/>
          <p:cNvSpPr txBox="1">
            <a:spLocks/>
          </p:cNvSpPr>
          <p:nvPr/>
        </p:nvSpPr>
        <p:spPr>
          <a:xfrm>
            <a:off x="2152650" y="1297102"/>
            <a:ext cx="7886700" cy="49410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150000"/>
              </a:lnSpc>
              <a:spcBef>
                <a:spcPts val="750"/>
              </a:spcBef>
              <a:buFont typeface="Arial" charset="0"/>
              <a:buChar char="•"/>
              <a:defRPr sz="2800" kern="1200">
                <a:solidFill>
                  <a:srgbClr val="267EB3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150000"/>
              </a:lnSpc>
              <a:spcBef>
                <a:spcPts val="375"/>
              </a:spcBef>
              <a:buSzPct val="75000"/>
              <a:buFont typeface="Courier New" charset="0"/>
              <a:buChar char="o"/>
              <a:defRPr sz="2400" kern="1200">
                <a:solidFill>
                  <a:srgbClr val="267EB3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LucidaGrande" charset="0"/>
              <a:buChar char="-"/>
              <a:defRPr sz="1800" kern="1200">
                <a:solidFill>
                  <a:srgbClr val="267EB3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600" kern="1200">
                <a:solidFill>
                  <a:srgbClr val="267EB3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600" kern="1200">
                <a:solidFill>
                  <a:srgbClr val="267EB3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dirty="0"/>
              <a:t>Imaging </a:t>
            </a:r>
            <a:r>
              <a:rPr lang="nl-NL" dirty="0" err="1"/>
              <a:t>MiSeq</a:t>
            </a:r>
            <a:r>
              <a:rPr lang="nl-NL" dirty="0"/>
              <a:t>, </a:t>
            </a:r>
            <a:r>
              <a:rPr lang="nl-NL" dirty="0" smtClean="0"/>
              <a:t>HiSeq4000</a:t>
            </a:r>
            <a:endParaRPr lang="nl-NL" dirty="0"/>
          </a:p>
        </p:txBody>
      </p:sp>
      <p:pic>
        <p:nvPicPr>
          <p:cNvPr id="3" name="Afbeelding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3802" y="2164402"/>
            <a:ext cx="4144397" cy="3895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333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NGS </a:t>
            </a:r>
            <a:r>
              <a:rPr lang="nl-NL" dirty="0" err="1"/>
              <a:t>Illumina</a:t>
            </a:r>
            <a:r>
              <a:rPr lang="nl-NL" dirty="0"/>
              <a:t> </a:t>
            </a:r>
            <a:r>
              <a:rPr lang="nl-NL" dirty="0" err="1"/>
              <a:t>Sequencing</a:t>
            </a:r>
            <a:endParaRPr lang="nl-NL" dirty="0"/>
          </a:p>
        </p:txBody>
      </p:sp>
      <p:sp>
        <p:nvSpPr>
          <p:cNvPr id="6" name="Tijdelijke aanduiding voor inhoud 2"/>
          <p:cNvSpPr txBox="1">
            <a:spLocks/>
          </p:cNvSpPr>
          <p:nvPr/>
        </p:nvSpPr>
        <p:spPr>
          <a:xfrm>
            <a:off x="2152650" y="1297102"/>
            <a:ext cx="7886700" cy="49410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150000"/>
              </a:lnSpc>
              <a:spcBef>
                <a:spcPts val="750"/>
              </a:spcBef>
              <a:buFont typeface="Arial" charset="0"/>
              <a:buChar char="•"/>
              <a:defRPr sz="2800" kern="1200">
                <a:solidFill>
                  <a:srgbClr val="267EB3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150000"/>
              </a:lnSpc>
              <a:spcBef>
                <a:spcPts val="375"/>
              </a:spcBef>
              <a:buSzPct val="75000"/>
              <a:buFont typeface="Courier New" charset="0"/>
              <a:buChar char="o"/>
              <a:defRPr sz="2400" kern="1200">
                <a:solidFill>
                  <a:srgbClr val="267EB3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LucidaGrande" charset="0"/>
              <a:buChar char="-"/>
              <a:defRPr sz="1800" kern="1200">
                <a:solidFill>
                  <a:srgbClr val="267EB3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600" kern="1200">
                <a:solidFill>
                  <a:srgbClr val="267EB3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600" kern="1200">
                <a:solidFill>
                  <a:srgbClr val="267EB3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dirty="0"/>
              <a:t>Imaging </a:t>
            </a:r>
            <a:r>
              <a:rPr lang="nl-NL" dirty="0" smtClean="0"/>
              <a:t>NextSeq500, Nextseq2000* </a:t>
            </a:r>
            <a:r>
              <a:rPr lang="nl-NL" dirty="0" err="1"/>
              <a:t>NovaSeq</a:t>
            </a:r>
            <a:endParaRPr lang="nl-NL" dirty="0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1897" y="2146736"/>
            <a:ext cx="3528207" cy="4091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826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9" name="Picture 1" descr="page2image54176336">
            <a:extLst>
              <a:ext uri="{FF2B5EF4-FFF2-40B4-BE49-F238E27FC236}">
                <a16:creationId xmlns:a16="http://schemas.microsoft.com/office/drawing/2014/main" id="{6EE45355-884E-FB4B-A82E-71473CE60F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912"/>
          <a:stretch/>
        </p:blipFill>
        <p:spPr bwMode="auto">
          <a:xfrm>
            <a:off x="2152652" y="2622664"/>
            <a:ext cx="2635106" cy="2750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NGS </a:t>
            </a:r>
            <a:r>
              <a:rPr lang="nl-NL" dirty="0" err="1"/>
              <a:t>Illumina</a:t>
            </a:r>
            <a:r>
              <a:rPr lang="nl-NL" dirty="0"/>
              <a:t> </a:t>
            </a:r>
            <a:r>
              <a:rPr lang="nl-NL" dirty="0" err="1"/>
              <a:t>Sequencing</a:t>
            </a:r>
            <a:endParaRPr lang="nl-NL" dirty="0"/>
          </a:p>
        </p:txBody>
      </p:sp>
      <p:sp>
        <p:nvSpPr>
          <p:cNvPr id="6" name="Tijdelijke aanduiding voor inhoud 2"/>
          <p:cNvSpPr txBox="1">
            <a:spLocks/>
          </p:cNvSpPr>
          <p:nvPr/>
        </p:nvSpPr>
        <p:spPr>
          <a:xfrm>
            <a:off x="2152650" y="1297102"/>
            <a:ext cx="7886700" cy="49410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150000"/>
              </a:lnSpc>
              <a:spcBef>
                <a:spcPts val="750"/>
              </a:spcBef>
              <a:buFont typeface="Arial" charset="0"/>
              <a:buChar char="•"/>
              <a:defRPr sz="2800" kern="1200">
                <a:solidFill>
                  <a:srgbClr val="267EB3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150000"/>
              </a:lnSpc>
              <a:spcBef>
                <a:spcPts val="375"/>
              </a:spcBef>
              <a:buSzPct val="75000"/>
              <a:buFont typeface="Courier New" charset="0"/>
              <a:buChar char="o"/>
              <a:defRPr sz="2400" kern="1200">
                <a:solidFill>
                  <a:srgbClr val="267EB3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LucidaGrande" charset="0"/>
              <a:buChar char="-"/>
              <a:defRPr sz="1800" kern="1200">
                <a:solidFill>
                  <a:srgbClr val="267EB3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600" kern="1200">
                <a:solidFill>
                  <a:srgbClr val="267EB3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600" kern="1200">
                <a:solidFill>
                  <a:srgbClr val="267EB3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dirty="0"/>
              <a:t>Different SBS </a:t>
            </a:r>
            <a:r>
              <a:rPr lang="nl-NL" dirty="0" err="1"/>
              <a:t>dyes</a:t>
            </a:r>
            <a:endParaRPr lang="nl-NL" dirty="0"/>
          </a:p>
        </p:txBody>
      </p:sp>
      <p:pic>
        <p:nvPicPr>
          <p:cNvPr id="9" name="Picture 1" descr="page2image54176336">
            <a:extLst>
              <a:ext uri="{FF2B5EF4-FFF2-40B4-BE49-F238E27FC236}">
                <a16:creationId xmlns:a16="http://schemas.microsoft.com/office/drawing/2014/main" id="{6EE45355-884E-FB4B-A82E-71473CE60F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39" r="33090"/>
          <a:stretch/>
        </p:blipFill>
        <p:spPr bwMode="auto">
          <a:xfrm>
            <a:off x="4787758" y="2622664"/>
            <a:ext cx="2681556" cy="2750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" descr="page2image54176336">
            <a:extLst>
              <a:ext uri="{FF2B5EF4-FFF2-40B4-BE49-F238E27FC236}">
                <a16:creationId xmlns:a16="http://schemas.microsoft.com/office/drawing/2014/main" id="{6EE45355-884E-FB4B-A82E-71473CE60F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803"/>
          <a:stretch/>
        </p:blipFill>
        <p:spPr bwMode="auto">
          <a:xfrm>
            <a:off x="7446369" y="2622664"/>
            <a:ext cx="2643817" cy="2750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0897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NGS </a:t>
            </a:r>
            <a:r>
              <a:rPr lang="nl-NL" dirty="0" err="1"/>
              <a:t>Illumina</a:t>
            </a:r>
            <a:r>
              <a:rPr lang="nl-NL" dirty="0"/>
              <a:t> </a:t>
            </a:r>
            <a:r>
              <a:rPr lang="nl-NL" dirty="0" err="1"/>
              <a:t>Sequencing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Paired</a:t>
            </a:r>
            <a:r>
              <a:rPr lang="nl-NL" dirty="0"/>
              <a:t>-end </a:t>
            </a:r>
            <a:r>
              <a:rPr lang="nl-NL" dirty="0" err="1"/>
              <a:t>sequencing</a:t>
            </a:r>
            <a:endParaRPr lang="nl-NL" dirty="0"/>
          </a:p>
        </p:txBody>
      </p:sp>
      <p:pic>
        <p:nvPicPr>
          <p:cNvPr id="4097" name="Picture 1" descr="page6image1843892592">
            <a:extLst>
              <a:ext uri="{FF2B5EF4-FFF2-40B4-BE49-F238E27FC236}">
                <a16:creationId xmlns:a16="http://schemas.microsoft.com/office/drawing/2014/main" id="{DBB72684-DF9A-F044-83E9-FAB02F58A4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38" t="2817" r="9539" b="2913"/>
          <a:stretch/>
        </p:blipFill>
        <p:spPr bwMode="auto">
          <a:xfrm>
            <a:off x="179552" y="2885091"/>
            <a:ext cx="6769888" cy="2044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7200900" y="1867126"/>
            <a:ext cx="5228592" cy="3603808"/>
            <a:chOff x="7200900" y="1977390"/>
            <a:chExt cx="5228592" cy="3603808"/>
          </a:xfrm>
        </p:grpSpPr>
        <p:pic>
          <p:nvPicPr>
            <p:cNvPr id="5" name="Afbeelding 2"/>
            <p:cNvPicPr>
              <a:picLocks noChangeAspect="1"/>
            </p:cNvPicPr>
            <p:nvPr/>
          </p:nvPicPr>
          <p:blipFill rotWithShape="1">
            <a:blip r:embed="rId3"/>
            <a:srcRect l="23678" t="31909"/>
            <a:stretch/>
          </p:blipFill>
          <p:spPr>
            <a:xfrm>
              <a:off x="7315200" y="2571750"/>
              <a:ext cx="5114292" cy="3009448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/>
          </p:nvSpPr>
          <p:spPr>
            <a:xfrm>
              <a:off x="7200900" y="1977390"/>
              <a:ext cx="674370" cy="16916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326455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Paired-end sequencing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Insert size is important</a:t>
            </a:r>
          </a:p>
          <a:p>
            <a:r>
              <a:rPr lang="en-US" dirty="0" smtClean="0"/>
              <a:t>Small insert</a:t>
            </a:r>
          </a:p>
          <a:p>
            <a:pPr lvl="1"/>
            <a:r>
              <a:rPr lang="en-US" dirty="0" smtClean="0"/>
              <a:t>Overlap between forward and reverse read</a:t>
            </a:r>
          </a:p>
          <a:p>
            <a:pPr lvl="1"/>
            <a:r>
              <a:rPr lang="en-US" dirty="0" smtClean="0"/>
              <a:t>Correction possible in overlap</a:t>
            </a:r>
          </a:p>
          <a:p>
            <a:pPr lvl="1"/>
            <a:r>
              <a:rPr lang="en-US" dirty="0" smtClean="0"/>
              <a:t>Generally wasted</a:t>
            </a:r>
          </a:p>
          <a:p>
            <a:r>
              <a:rPr lang="en-US" dirty="0" smtClean="0"/>
              <a:t>Larger insert size</a:t>
            </a:r>
          </a:p>
          <a:p>
            <a:pPr lvl="1"/>
            <a:r>
              <a:rPr lang="en-US" dirty="0" smtClean="0"/>
              <a:t>Efficient sequencing</a:t>
            </a:r>
          </a:p>
          <a:p>
            <a:pPr lvl="1"/>
            <a:r>
              <a:rPr lang="en-US" dirty="0" smtClean="0"/>
              <a:t>Too large fragment size can hamper clustering</a:t>
            </a:r>
            <a:endParaRPr lang="nl-BE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773427"/>
            <a:ext cx="5181600" cy="2455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63555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Illumina sequencing QC</a:t>
            </a:r>
            <a:endParaRPr lang="nl-BE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50689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Quality</a:t>
            </a:r>
            <a:r>
              <a:rPr lang="nl-NL" dirty="0"/>
              <a:t> </a:t>
            </a:r>
            <a:r>
              <a:rPr lang="nl-NL" dirty="0" smtClean="0"/>
              <a:t>Control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jdelijke aanduiding voor inhoud 2"/>
          <p:cNvSpPr txBox="1">
            <a:spLocks/>
          </p:cNvSpPr>
          <p:nvPr/>
        </p:nvSpPr>
        <p:spPr>
          <a:xfrm>
            <a:off x="628650" y="1297101"/>
            <a:ext cx="7886700" cy="494107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nl-NL" b="1" dirty="0"/>
          </a:p>
        </p:txBody>
      </p:sp>
      <p:grpSp>
        <p:nvGrpSpPr>
          <p:cNvPr id="13" name="Group 12"/>
          <p:cNvGrpSpPr/>
          <p:nvPr/>
        </p:nvGrpSpPr>
        <p:grpSpPr>
          <a:xfrm>
            <a:off x="1794845" y="1818618"/>
            <a:ext cx="6720505" cy="2709840"/>
            <a:chOff x="757004" y="2096733"/>
            <a:chExt cx="3856094" cy="1314287"/>
          </a:xfrm>
        </p:grpSpPr>
        <p:pic>
          <p:nvPicPr>
            <p:cNvPr id="4" name="Afbeelding 6"/>
            <p:cNvPicPr>
              <a:picLocks noChangeAspect="1"/>
            </p:cNvPicPr>
            <p:nvPr/>
          </p:nvPicPr>
          <p:blipFill rotWithShape="1">
            <a:blip r:embed="rId2"/>
            <a:srcRect r="49461" b="68265"/>
            <a:stretch/>
          </p:blipFill>
          <p:spPr>
            <a:xfrm>
              <a:off x="757004" y="2096733"/>
              <a:ext cx="3856094" cy="1314287"/>
            </a:xfrm>
            <a:prstGeom prst="rect">
              <a:avLst/>
            </a:prstGeom>
          </p:spPr>
        </p:pic>
        <p:sp>
          <p:nvSpPr>
            <p:cNvPr id="5" name="Rechthoek 3"/>
            <p:cNvSpPr/>
            <p:nvPr/>
          </p:nvSpPr>
          <p:spPr>
            <a:xfrm>
              <a:off x="3810000" y="2272145"/>
              <a:ext cx="457200" cy="1094510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10" name="Afbeelding 4">
            <a:extLst>
              <a:ext uri="{FF2B5EF4-FFF2-40B4-BE49-F238E27FC236}">
                <a16:creationId xmlns:a16="http://schemas.microsoft.com/office/drawing/2014/main" id="{C24CCA43-1DF7-7548-AEA5-2E2427C3C3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1543" y="3820610"/>
            <a:ext cx="5290457" cy="2374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940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174" y="4591"/>
            <a:ext cx="12200173" cy="6853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000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Q30 by cycle</a:t>
            </a:r>
            <a:endParaRPr lang="nl-BE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8337" b="6897"/>
          <a:stretch/>
        </p:blipFill>
        <p:spPr>
          <a:xfrm>
            <a:off x="1183334" y="1407560"/>
            <a:ext cx="9825332" cy="4682476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E9BA1-25C4-9742-86CF-BE49030C02C1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0880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NGS </a:t>
            </a:r>
            <a:r>
              <a:rPr lang="nl-NL" dirty="0" err="1"/>
              <a:t>Illumina</a:t>
            </a:r>
            <a:r>
              <a:rPr lang="nl-NL" dirty="0"/>
              <a:t> </a:t>
            </a:r>
            <a:r>
              <a:rPr lang="nl-NL" dirty="0" err="1"/>
              <a:t>Sequencing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Quality</a:t>
            </a:r>
            <a:r>
              <a:rPr lang="nl-NL" dirty="0"/>
              <a:t> Control</a:t>
            </a:r>
            <a:endParaRPr lang="nl-NL" b="1" dirty="0"/>
          </a:p>
        </p:txBody>
      </p:sp>
      <p:pic>
        <p:nvPicPr>
          <p:cNvPr id="7" name="Afbeelding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1004" y="2096734"/>
            <a:ext cx="7629993" cy="4141447"/>
          </a:xfrm>
          <a:prstGeom prst="rect">
            <a:avLst/>
          </a:prstGeom>
        </p:spPr>
      </p:pic>
      <p:sp>
        <p:nvSpPr>
          <p:cNvPr id="5" name="Rechthoek 4"/>
          <p:cNvSpPr/>
          <p:nvPr/>
        </p:nvSpPr>
        <p:spPr>
          <a:xfrm>
            <a:off x="3333849" y="3701721"/>
            <a:ext cx="559278" cy="379186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hthoek 5"/>
          <p:cNvSpPr/>
          <p:nvPr/>
        </p:nvSpPr>
        <p:spPr>
          <a:xfrm>
            <a:off x="3347704" y="4431100"/>
            <a:ext cx="559278" cy="379186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hthoek 7"/>
          <p:cNvSpPr/>
          <p:nvPr/>
        </p:nvSpPr>
        <p:spPr>
          <a:xfrm>
            <a:off x="3347704" y="5156648"/>
            <a:ext cx="559278" cy="379186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hthoek 8"/>
          <p:cNvSpPr/>
          <p:nvPr/>
        </p:nvSpPr>
        <p:spPr>
          <a:xfrm>
            <a:off x="3333849" y="5845139"/>
            <a:ext cx="559278" cy="379186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5273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  <p:bldP spid="9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Optimal loading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E9BA1-25C4-9742-86CF-BE49030C02C1}" type="slidenum">
              <a:rPr lang="en-US" smtClean="0"/>
              <a:t>42</a:t>
            </a:fld>
            <a:endParaRPr lang="en-US"/>
          </a:p>
        </p:txBody>
      </p:sp>
      <p:pic>
        <p:nvPicPr>
          <p:cNvPr id="6" name="Picture 1" descr="page9image636535584">
            <a:extLst>
              <a:ext uri="{FF2B5EF4-FFF2-40B4-BE49-F238E27FC236}">
                <a16:creationId xmlns:a16="http://schemas.microsoft.com/office/drawing/2014/main" id="{49117033-1BE3-4147-903E-8AEB8223929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5414" y="1479479"/>
            <a:ext cx="5208886" cy="4561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22523" t="692" r="15158" b="-692"/>
          <a:stretch/>
        </p:blipFill>
        <p:spPr>
          <a:xfrm>
            <a:off x="838200" y="2178122"/>
            <a:ext cx="2866490" cy="2968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70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Duplicates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6652" y="1690688"/>
            <a:ext cx="6998696" cy="4351338"/>
          </a:xfr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E9BA1-25C4-9742-86CF-BE49030C02C1}" type="slidenum">
              <a:rPr lang="en-US" smtClean="0"/>
              <a:t>43</a:t>
            </a:fld>
            <a:endParaRPr lang="en-US"/>
          </a:p>
        </p:txBody>
      </p:sp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106408"/>
              </p:ext>
            </p:extLst>
          </p:nvPr>
        </p:nvGraphicFramePr>
        <p:xfrm>
          <a:off x="838200" y="150312"/>
          <a:ext cx="10258075" cy="3131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992180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Common loss in Illumina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Insufficient coverage: suboptimal loading</a:t>
            </a:r>
          </a:p>
          <a:p>
            <a:r>
              <a:rPr lang="en-US" dirty="0" smtClean="0"/>
              <a:t>Low complexity </a:t>
            </a:r>
            <a:r>
              <a:rPr lang="en-US" dirty="0" smtClean="0"/>
              <a:t>library</a:t>
            </a:r>
            <a:endParaRPr lang="en-US" dirty="0" smtClean="0"/>
          </a:p>
        </p:txBody>
      </p:sp>
      <p:pic>
        <p:nvPicPr>
          <p:cNvPr id="1026" name="Picture 2" descr="What is nucleotide diversity and why is it important?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9623" y="2824713"/>
            <a:ext cx="7915114" cy="3058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1352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Common loss in Illumina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Insufficient coverage: suboptimal loading</a:t>
            </a:r>
          </a:p>
          <a:p>
            <a:r>
              <a:rPr lang="en-US" dirty="0" smtClean="0"/>
              <a:t>Low complexity library</a:t>
            </a:r>
          </a:p>
          <a:p>
            <a:r>
              <a:rPr lang="en-US" dirty="0" smtClean="0"/>
              <a:t>Overloading</a:t>
            </a:r>
          </a:p>
          <a:p>
            <a:r>
              <a:rPr lang="en-US" dirty="0" smtClean="0"/>
              <a:t>Repeats</a:t>
            </a:r>
          </a:p>
          <a:p>
            <a:r>
              <a:rPr lang="en-US" dirty="0" smtClean="0"/>
              <a:t>Duplicates</a:t>
            </a:r>
          </a:p>
          <a:p>
            <a:r>
              <a:rPr lang="en-US" dirty="0" smtClean="0"/>
              <a:t>Too short fragment size</a:t>
            </a:r>
          </a:p>
          <a:p>
            <a:pPr lvl="1"/>
            <a:r>
              <a:rPr lang="en-US" dirty="0" smtClean="0"/>
              <a:t>Overlap</a:t>
            </a:r>
          </a:p>
          <a:p>
            <a:pPr lvl="1"/>
            <a:r>
              <a:rPr lang="en-US" dirty="0" smtClean="0"/>
              <a:t>High % adapter</a:t>
            </a:r>
          </a:p>
          <a:p>
            <a:r>
              <a:rPr lang="en-US" dirty="0" smtClean="0"/>
              <a:t>Low Q30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5975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050B1A2A-5F49-0B4C-A373-E40C4B5A2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3575"/>
          </a:xfrm>
        </p:spPr>
        <p:txBody>
          <a:bodyPr>
            <a:normAutofit fontScale="90000"/>
          </a:bodyPr>
          <a:lstStyle/>
          <a:p>
            <a:r>
              <a:rPr lang="en-US" dirty="0"/>
              <a:t>Metrics Picard – coverage technical target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F526A69-AE0A-E84D-AE38-5AA95125F7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028700"/>
            <a:ext cx="9314984" cy="5433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81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FF3E74F-B58E-0A46-B23B-5C052D78EC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818911"/>
            <a:ext cx="8629357" cy="6039088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050B1A2A-5F49-0B4C-A373-E40C4B5A2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3575"/>
          </a:xfrm>
        </p:spPr>
        <p:txBody>
          <a:bodyPr>
            <a:normAutofit fontScale="90000"/>
          </a:bodyPr>
          <a:lstStyle/>
          <a:p>
            <a:r>
              <a:rPr lang="en-US" dirty="0"/>
              <a:t>Metrics Picard – </a:t>
            </a:r>
            <a:r>
              <a:rPr lang="en-US" dirty="0" smtClean="0"/>
              <a:t>uniformity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0199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FF3E74F-B58E-0A46-B23B-5C052D78EC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2681" y="937110"/>
            <a:ext cx="9686644" cy="5649973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050B1A2A-5F49-0B4C-A373-E40C4B5A2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3575"/>
          </a:xfrm>
        </p:spPr>
        <p:txBody>
          <a:bodyPr>
            <a:normAutofit fontScale="90000"/>
          </a:bodyPr>
          <a:lstStyle/>
          <a:p>
            <a:r>
              <a:rPr lang="en-US" dirty="0"/>
              <a:t>Metrics Picard – Excluded bases</a:t>
            </a:r>
          </a:p>
        </p:txBody>
      </p:sp>
    </p:spTree>
    <p:extLst>
      <p:ext uri="{BB962C8B-B14F-4D97-AF65-F5344CB8AC3E}">
        <p14:creationId xmlns:p14="http://schemas.microsoft.com/office/powerpoint/2010/main" val="1989686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8B8D2-787B-CB43-BF03-725886FE3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549275"/>
          </a:xfrm>
        </p:spPr>
        <p:txBody>
          <a:bodyPr>
            <a:noAutofit/>
          </a:bodyPr>
          <a:lstStyle/>
          <a:p>
            <a:r>
              <a:rPr lang="en-US" sz="2800" dirty="0"/>
              <a:t>IGV screenshot of part of TRDN </a:t>
            </a:r>
            <a:r>
              <a:rPr lang="en-US" sz="1800" dirty="0"/>
              <a:t>(chr6:123,247,689-123,284,977)</a:t>
            </a:r>
            <a:r>
              <a:rPr lang="en-US" sz="2800" dirty="0"/>
              <a:t> 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B400871-C362-E346-9603-17BED672A739}"/>
              </a:ext>
            </a:extLst>
          </p:cNvPr>
          <p:cNvGrpSpPr/>
          <p:nvPr/>
        </p:nvGrpSpPr>
        <p:grpSpPr>
          <a:xfrm>
            <a:off x="-8885" y="662238"/>
            <a:ext cx="12200885" cy="6195762"/>
            <a:chOff x="-8885" y="662238"/>
            <a:chExt cx="12200885" cy="6195762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1FB6F102-7BAF-3345-B04D-6CC39164AB66}"/>
                </a:ext>
              </a:extLst>
            </p:cNvPr>
            <p:cNvSpPr/>
            <p:nvPr/>
          </p:nvSpPr>
          <p:spPr>
            <a:xfrm>
              <a:off x="9120325" y="6488668"/>
              <a:ext cx="307167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chr6:123,247,688-123,284,977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6E1CB08-C653-2041-A9CB-4320BE38C2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8885" y="662238"/>
              <a:ext cx="12200885" cy="6195762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24ACFA4-0388-6440-A663-161BFB796F98}"/>
                </a:ext>
              </a:extLst>
            </p:cNvPr>
            <p:cNvSpPr/>
            <p:nvPr/>
          </p:nvSpPr>
          <p:spPr>
            <a:xfrm>
              <a:off x="116969" y="799899"/>
              <a:ext cx="71365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TRDN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4E24662-340A-2B42-B283-3D084F5335E9}"/>
                </a:ext>
              </a:extLst>
            </p:cNvPr>
            <p:cNvSpPr txBox="1"/>
            <p:nvPr/>
          </p:nvSpPr>
          <p:spPr>
            <a:xfrm>
              <a:off x="9221" y="1929141"/>
              <a:ext cx="1022872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rIns="0" rtlCol="0">
              <a:spAutoFit/>
            </a:bodyPr>
            <a:lstStyle/>
            <a:p>
              <a:r>
                <a:rPr lang="en-US" sz="1200" dirty="0">
                  <a:latin typeface="+mj-lt"/>
                </a:rPr>
                <a:t>GC106351</a:t>
              </a:r>
            </a:p>
            <a:p>
              <a:r>
                <a:rPr lang="en-US" sz="1200" dirty="0">
                  <a:latin typeface="+mj-lt"/>
                </a:rPr>
                <a:t>70°C – 1h </a:t>
              </a:r>
              <a:r>
                <a:rPr lang="en-US" sz="1200" dirty="0" err="1">
                  <a:latin typeface="+mj-lt"/>
                </a:rPr>
                <a:t>hyb</a:t>
              </a:r>
              <a:endParaRPr lang="en-US" sz="1200" dirty="0">
                <a:latin typeface="+mj-lt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6634A52-71DC-BA45-A41D-3299E140E83E}"/>
                </a:ext>
              </a:extLst>
            </p:cNvPr>
            <p:cNvSpPr txBox="1"/>
            <p:nvPr/>
          </p:nvSpPr>
          <p:spPr>
            <a:xfrm>
              <a:off x="18105" y="2924550"/>
              <a:ext cx="1013987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rIns="0" rtlCol="0">
              <a:spAutoFit/>
            </a:bodyPr>
            <a:lstStyle/>
            <a:p>
              <a:r>
                <a:rPr lang="en-US" sz="1200" dirty="0">
                  <a:latin typeface="+mj-lt"/>
                </a:rPr>
                <a:t>GC106359</a:t>
              </a:r>
            </a:p>
            <a:p>
              <a:r>
                <a:rPr lang="en-US" sz="1200" dirty="0">
                  <a:latin typeface="+mj-lt"/>
                </a:rPr>
                <a:t>70°C – 30’ </a:t>
              </a:r>
              <a:r>
                <a:rPr lang="en-US" sz="1200" dirty="0" err="1">
                  <a:latin typeface="+mj-lt"/>
                </a:rPr>
                <a:t>hyb</a:t>
              </a:r>
              <a:endParaRPr lang="en-US" sz="1200" dirty="0">
                <a:latin typeface="+mj-lt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648EEB1-C1A8-664F-8832-36E1E8AFA388}"/>
                </a:ext>
              </a:extLst>
            </p:cNvPr>
            <p:cNvSpPr txBox="1"/>
            <p:nvPr/>
          </p:nvSpPr>
          <p:spPr>
            <a:xfrm>
              <a:off x="4710" y="3910625"/>
              <a:ext cx="101832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rIns="0" rtlCol="0">
              <a:spAutoFit/>
            </a:bodyPr>
            <a:lstStyle/>
            <a:p>
              <a:r>
                <a:rPr lang="en-US" sz="1200" dirty="0">
                  <a:latin typeface="+mj-lt"/>
                </a:rPr>
                <a:t>GC107853</a:t>
              </a:r>
            </a:p>
            <a:p>
              <a:r>
                <a:rPr lang="en-US" sz="1200" dirty="0">
                  <a:latin typeface="+mj-lt"/>
                </a:rPr>
                <a:t>67.5°C – 1h </a:t>
              </a:r>
              <a:r>
                <a:rPr lang="en-US" sz="1200" dirty="0" err="1">
                  <a:latin typeface="+mj-lt"/>
                </a:rPr>
                <a:t>hyb</a:t>
              </a:r>
              <a:endParaRPr lang="en-US" sz="1200" dirty="0">
                <a:latin typeface="+mj-lt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5412A0C-F219-6548-9B17-76DB12F3FDD0}"/>
                </a:ext>
              </a:extLst>
            </p:cNvPr>
            <p:cNvSpPr txBox="1"/>
            <p:nvPr/>
          </p:nvSpPr>
          <p:spPr>
            <a:xfrm>
              <a:off x="28321" y="5890656"/>
              <a:ext cx="101832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rIns="0" rtlCol="0">
              <a:spAutoFit/>
            </a:bodyPr>
            <a:lstStyle/>
            <a:p>
              <a:r>
                <a:rPr lang="en-US" sz="1200" dirty="0">
                  <a:latin typeface="+mj-lt"/>
                </a:rPr>
                <a:t>GC107869</a:t>
              </a:r>
            </a:p>
            <a:p>
              <a:r>
                <a:rPr lang="en-US" sz="1200" dirty="0">
                  <a:latin typeface="+mj-lt"/>
                </a:rPr>
                <a:t>62.5°C – 1h </a:t>
              </a:r>
              <a:r>
                <a:rPr lang="en-US" sz="1200" dirty="0" err="1">
                  <a:latin typeface="+mj-lt"/>
                </a:rPr>
                <a:t>hyb</a:t>
              </a:r>
              <a:endParaRPr lang="en-US" sz="1200" dirty="0">
                <a:latin typeface="+mj-lt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072486F-7425-AB49-9F13-84091CBB05E7}"/>
                </a:ext>
              </a:extLst>
            </p:cNvPr>
            <p:cNvSpPr txBox="1"/>
            <p:nvPr/>
          </p:nvSpPr>
          <p:spPr>
            <a:xfrm>
              <a:off x="9221" y="4922647"/>
              <a:ext cx="101832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rIns="0" rtlCol="0">
              <a:spAutoFit/>
            </a:bodyPr>
            <a:lstStyle/>
            <a:p>
              <a:r>
                <a:rPr lang="en-US" sz="1200" dirty="0">
                  <a:latin typeface="+mj-lt"/>
                </a:rPr>
                <a:t>GC107861</a:t>
              </a:r>
            </a:p>
            <a:p>
              <a:r>
                <a:rPr lang="en-US" sz="1200" dirty="0">
                  <a:latin typeface="+mj-lt"/>
                </a:rPr>
                <a:t>65°C – 1h </a:t>
              </a:r>
              <a:r>
                <a:rPr lang="en-US" sz="1200" dirty="0" err="1">
                  <a:latin typeface="+mj-lt"/>
                </a:rPr>
                <a:t>hyb</a:t>
              </a:r>
              <a:endParaRPr lang="en-US" sz="1200" dirty="0">
                <a:latin typeface="+mj-lt"/>
              </a:endParaRPr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D11BB5AE-F15C-F74E-9ECD-9EF3370CBB2E}"/>
              </a:ext>
            </a:extLst>
          </p:cNvPr>
          <p:cNvSpPr/>
          <p:nvPr/>
        </p:nvSpPr>
        <p:spPr>
          <a:xfrm>
            <a:off x="10022186" y="1160178"/>
            <a:ext cx="208230" cy="568876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5FD7744-41E4-2A40-A7D3-9571453E4539}"/>
              </a:ext>
            </a:extLst>
          </p:cNvPr>
          <p:cNvSpPr txBox="1"/>
          <p:nvPr/>
        </p:nvSpPr>
        <p:spPr>
          <a:xfrm>
            <a:off x="10191525" y="6565419"/>
            <a:ext cx="5807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ex26</a:t>
            </a:r>
          </a:p>
        </p:txBody>
      </p:sp>
    </p:spTree>
    <p:extLst>
      <p:ext uri="{BB962C8B-B14F-4D97-AF65-F5344CB8AC3E}">
        <p14:creationId xmlns:p14="http://schemas.microsoft.com/office/powerpoint/2010/main" val="636574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38200" y="212725"/>
            <a:ext cx="10515600" cy="1325563"/>
          </a:xfrm>
        </p:spPr>
        <p:txBody>
          <a:bodyPr/>
          <a:lstStyle/>
          <a:p>
            <a:r>
              <a:rPr lang="en-US" dirty="0" smtClean="0"/>
              <a:t>Our Team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634322" y="1250952"/>
            <a:ext cx="3719478" cy="4926011"/>
          </a:xfrm>
        </p:spPr>
        <p:txBody>
          <a:bodyPr/>
          <a:lstStyle/>
          <a:p>
            <a:r>
              <a:rPr lang="en-US" dirty="0" smtClean="0"/>
              <a:t>22 people</a:t>
            </a:r>
          </a:p>
          <a:p>
            <a:r>
              <a:rPr lang="en-US" dirty="0" smtClean="0"/>
              <a:t>Entire Illumina, </a:t>
            </a:r>
            <a:r>
              <a:rPr lang="en-US" dirty="0" err="1" smtClean="0"/>
              <a:t>Nanopore</a:t>
            </a:r>
            <a:r>
              <a:rPr lang="en-US" dirty="0" smtClean="0"/>
              <a:t> and </a:t>
            </a:r>
            <a:r>
              <a:rPr lang="en-US" dirty="0" err="1" smtClean="0"/>
              <a:t>Pacbio</a:t>
            </a:r>
            <a:r>
              <a:rPr lang="en-US" dirty="0" smtClean="0"/>
              <a:t> catalog</a:t>
            </a:r>
          </a:p>
          <a:p>
            <a:endParaRPr lang="en-US" dirty="0" smtClean="0"/>
          </a:p>
          <a:p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7634322" y="2761398"/>
            <a:ext cx="4225896" cy="3442997"/>
            <a:chOff x="1650314" y="762946"/>
            <a:chExt cx="5307398" cy="4494254"/>
          </a:xfrm>
        </p:grpSpPr>
        <p:pic>
          <p:nvPicPr>
            <p:cNvPr id="6" name="Afbeelding 19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23" b="10339"/>
            <a:stretch/>
          </p:blipFill>
          <p:spPr>
            <a:xfrm>
              <a:off x="3967882" y="3500537"/>
              <a:ext cx="1771727" cy="1100653"/>
            </a:xfrm>
            <a:prstGeom prst="rect">
              <a:avLst/>
            </a:prstGeom>
          </p:spPr>
        </p:pic>
        <p:pic>
          <p:nvPicPr>
            <p:cNvPr id="7" name="Afbeelding 19"/>
            <p:cNvPicPr>
              <a:picLocks noChangeAspect="1"/>
            </p:cNvPicPr>
            <p:nvPr/>
          </p:nvPicPr>
          <p:blipFill rotWithShape="1"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23" b="10339"/>
            <a:stretch/>
          </p:blipFill>
          <p:spPr>
            <a:xfrm>
              <a:off x="4274938" y="3869210"/>
              <a:ext cx="1771727" cy="1100653"/>
            </a:xfrm>
            <a:prstGeom prst="rect">
              <a:avLst/>
            </a:prstGeom>
          </p:spPr>
        </p:pic>
        <p:pic>
          <p:nvPicPr>
            <p:cNvPr id="11" name="Afbeelding 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42656" y="2044876"/>
              <a:ext cx="1101560" cy="1845260"/>
            </a:xfrm>
            <a:prstGeom prst="rect">
              <a:avLst/>
            </a:prstGeom>
          </p:spPr>
        </p:pic>
        <p:pic>
          <p:nvPicPr>
            <p:cNvPr id="12" name="Afbeelding 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69885" y="3826628"/>
              <a:ext cx="832906" cy="1113211"/>
            </a:xfrm>
            <a:prstGeom prst="rect">
              <a:avLst/>
            </a:prstGeom>
          </p:spPr>
        </p:pic>
        <p:pic>
          <p:nvPicPr>
            <p:cNvPr id="13" name="Afbeelding 9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421" t="25716" b="4731"/>
            <a:stretch/>
          </p:blipFill>
          <p:spPr>
            <a:xfrm>
              <a:off x="1650314" y="2027843"/>
              <a:ext cx="811750" cy="1617618"/>
            </a:xfrm>
            <a:prstGeom prst="rect">
              <a:avLst/>
            </a:prstGeom>
          </p:spPr>
        </p:pic>
        <p:pic>
          <p:nvPicPr>
            <p:cNvPr id="14" name="Afbeelding 11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365" t="56275" r="46319" b="4731"/>
            <a:stretch/>
          </p:blipFill>
          <p:spPr>
            <a:xfrm>
              <a:off x="3777711" y="1017146"/>
              <a:ext cx="798866" cy="906914"/>
            </a:xfrm>
            <a:prstGeom prst="rect">
              <a:avLst/>
            </a:prstGeom>
          </p:spPr>
        </p:pic>
        <p:pic>
          <p:nvPicPr>
            <p:cNvPr id="15" name="Afbeelding 12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260" t="56275" r="63862" b="4731"/>
            <a:stretch/>
          </p:blipFill>
          <p:spPr>
            <a:xfrm>
              <a:off x="1650314" y="1017146"/>
              <a:ext cx="1022204" cy="906914"/>
            </a:xfrm>
            <a:prstGeom prst="rect">
              <a:avLst/>
            </a:prstGeom>
          </p:spPr>
        </p:pic>
        <p:pic>
          <p:nvPicPr>
            <p:cNvPr id="16" name="Afbeelding 13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421" t="25716" b="4731"/>
            <a:stretch/>
          </p:blipFill>
          <p:spPr>
            <a:xfrm>
              <a:off x="2502791" y="2027843"/>
              <a:ext cx="811750" cy="1617618"/>
            </a:xfrm>
            <a:prstGeom prst="rect">
              <a:avLst/>
            </a:prstGeom>
          </p:spPr>
        </p:pic>
        <p:pic>
          <p:nvPicPr>
            <p:cNvPr id="17" name="Afbeelding 14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120" t="45379" r="17458" b="4731"/>
            <a:stretch/>
          </p:blipFill>
          <p:spPr>
            <a:xfrm>
              <a:off x="5566138" y="762946"/>
              <a:ext cx="1391574" cy="1160318"/>
            </a:xfrm>
            <a:prstGeom prst="rect">
              <a:avLst/>
            </a:prstGeom>
          </p:spPr>
        </p:pic>
        <p:pic>
          <p:nvPicPr>
            <p:cNvPr id="18" name="Afbeelding 16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260" t="56275" r="63862" b="4731"/>
            <a:stretch/>
          </p:blipFill>
          <p:spPr>
            <a:xfrm>
              <a:off x="2702930" y="1007199"/>
              <a:ext cx="1022204" cy="906914"/>
            </a:xfrm>
            <a:prstGeom prst="rect">
              <a:avLst/>
            </a:prstGeom>
          </p:spPr>
        </p:pic>
        <p:pic>
          <p:nvPicPr>
            <p:cNvPr id="19" name="Afbeelding 19"/>
            <p:cNvPicPr>
              <a:picLocks noChangeAspect="1"/>
            </p:cNvPicPr>
            <p:nvPr/>
          </p:nvPicPr>
          <p:blipFill rotWithShape="1"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23" b="10339"/>
            <a:stretch/>
          </p:blipFill>
          <p:spPr>
            <a:xfrm>
              <a:off x="5118187" y="4156547"/>
              <a:ext cx="1771727" cy="1100653"/>
            </a:xfrm>
            <a:prstGeom prst="rect">
              <a:avLst/>
            </a:prstGeom>
          </p:spPr>
        </p:pic>
        <p:pic>
          <p:nvPicPr>
            <p:cNvPr id="20" name="Afbeelding 2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53236" y="3869210"/>
              <a:ext cx="1387781" cy="1042939"/>
            </a:xfrm>
            <a:prstGeom prst="rect">
              <a:avLst/>
            </a:prstGeom>
          </p:spPr>
        </p:pic>
        <p:pic>
          <p:nvPicPr>
            <p:cNvPr id="23" name="Afbeelding 13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421" t="25716" b="4731"/>
            <a:stretch/>
          </p:blipFill>
          <p:spPr>
            <a:xfrm>
              <a:off x="3356996" y="2017896"/>
              <a:ext cx="811750" cy="1617618"/>
            </a:xfrm>
            <a:prstGeom prst="rect">
              <a:avLst/>
            </a:prstGeom>
          </p:spPr>
        </p:pic>
        <p:pic>
          <p:nvPicPr>
            <p:cNvPr id="24" name="Picture 2" descr="Image result for promethion nanopore 24"/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77" r="8345"/>
            <a:stretch/>
          </p:blipFill>
          <p:spPr bwMode="auto">
            <a:xfrm>
              <a:off x="4241315" y="2041885"/>
              <a:ext cx="1498294" cy="1371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2" descr="Image result for nextseq2000"/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668" r="21260"/>
            <a:stretch/>
          </p:blipFill>
          <p:spPr bwMode="auto">
            <a:xfrm>
              <a:off x="4620952" y="897643"/>
              <a:ext cx="891080" cy="10256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9"/>
          <a:srcRect l="15061" t="819"/>
          <a:stretch/>
        </p:blipFill>
        <p:spPr>
          <a:xfrm>
            <a:off x="423567" y="1819569"/>
            <a:ext cx="5820119" cy="3843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796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Nanopore</a:t>
            </a:r>
            <a:r>
              <a:rPr lang="en-US" dirty="0" smtClean="0"/>
              <a:t> sequencing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MinION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err="1" smtClean="0"/>
              <a:t>GridION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err="1" smtClean="0"/>
              <a:t>PromethIOM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err="1" smtClean="0"/>
              <a:t>SmidgION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E9BA1-25C4-9742-86CF-BE49030C02C1}" type="slidenum">
              <a:rPr lang="en-US" smtClean="0"/>
              <a:t>50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4386" y="3880354"/>
            <a:ext cx="2962369" cy="191363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7426" y="441101"/>
            <a:ext cx="3009439" cy="285395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6264" y="1693333"/>
            <a:ext cx="1513099" cy="141663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0195" y="3109972"/>
            <a:ext cx="2657231" cy="345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667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Oxford </a:t>
            </a:r>
            <a:r>
              <a:rPr lang="en-US" dirty="0" err="1" smtClean="0"/>
              <a:t>Nanopore</a:t>
            </a:r>
            <a:r>
              <a:rPr lang="en-US" dirty="0" smtClean="0"/>
              <a:t> sequencing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E9BA1-25C4-9742-86CF-BE49030C02C1}" type="slidenum">
              <a:rPr lang="en-US" smtClean="0"/>
              <a:t>51</a:t>
            </a:fld>
            <a:endParaRPr lang="en-US"/>
          </a:p>
        </p:txBody>
      </p:sp>
      <p:pic>
        <p:nvPicPr>
          <p:cNvPr id="10" name="Picture 9" descr="Screen Shot 2013-10-11 at 17.04.4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5860" y="280571"/>
            <a:ext cx="2657500" cy="74177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664" y="1646238"/>
            <a:ext cx="6926668" cy="354579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5332" y="2795079"/>
            <a:ext cx="4263331" cy="2396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263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creen Shot 2013-10-11 at 17.04.4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5373" y="259629"/>
            <a:ext cx="2657500" cy="741778"/>
          </a:xfrm>
          <a:prstGeom prst="rect">
            <a:avLst/>
          </a:prstGeom>
        </p:spPr>
      </p:pic>
      <p:pic>
        <p:nvPicPr>
          <p:cNvPr id="4" name="Picture 3" descr="Screen Shot 2014-12-13 at 11.13.2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151879"/>
            <a:ext cx="9144000" cy="4540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421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From squiggles to sequencing</a:t>
            </a:r>
            <a:endParaRPr lang="nl-BE" dirty="0"/>
          </a:p>
        </p:txBody>
      </p:sp>
      <p:pic>
        <p:nvPicPr>
          <p:cNvPr id="2050" name="Picture 2" descr="https://nanoporetech.com/sites/default/files/s3/news/Figure%201%20accuracy.png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681124"/>
            <a:ext cx="5181600" cy="3318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838200" y="1690688"/>
            <a:ext cx="719337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/>
              <a:t>New </a:t>
            </a:r>
            <a:r>
              <a:rPr lang="en-US" sz="2000" dirty="0" err="1" smtClean="0"/>
              <a:t>basecaller</a:t>
            </a:r>
            <a:r>
              <a:rPr lang="en-US" sz="2000" dirty="0" smtClean="0"/>
              <a:t>: extract more correct information from squiggles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/>
              <a:t>Training of base caller for methylation data</a:t>
            </a:r>
            <a:endParaRPr lang="nl-BE" sz="2000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478370"/>
            <a:ext cx="5181600" cy="3045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453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 QC on </a:t>
            </a:r>
            <a:r>
              <a:rPr lang="en-US" dirty="0" err="1" smtClean="0"/>
              <a:t>Nanopore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Every </a:t>
            </a:r>
            <a:r>
              <a:rPr lang="en-US" dirty="0" err="1" smtClean="0"/>
              <a:t>flowcell</a:t>
            </a:r>
            <a:r>
              <a:rPr lang="en-US" dirty="0" smtClean="0"/>
              <a:t> is different</a:t>
            </a:r>
          </a:p>
          <a:p>
            <a:r>
              <a:rPr lang="en-US" dirty="0" smtClean="0"/>
              <a:t>Nuclease wash (and refueling) increases output</a:t>
            </a:r>
          </a:p>
          <a:p>
            <a:pPr lvl="1"/>
            <a:endParaRPr lang="nl-B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E9BA1-25C4-9742-86CF-BE49030C02C1}" type="slidenum">
              <a:rPr lang="en-US" smtClean="0"/>
              <a:t>54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878" y="2997579"/>
            <a:ext cx="4674812" cy="3191028"/>
          </a:xfrm>
          <a:prstGeom prst="rect">
            <a:avLst/>
          </a:prstGeom>
        </p:spPr>
      </p:pic>
      <p:pic>
        <p:nvPicPr>
          <p:cNvPr id="7" name="Afbeelding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7919" y="3005479"/>
            <a:ext cx="5041187" cy="3183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75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Translocation speed and pore status</a:t>
            </a:r>
            <a:endParaRPr lang="nl-BE" dirty="0"/>
          </a:p>
        </p:txBody>
      </p:sp>
      <p:pic>
        <p:nvPicPr>
          <p:cNvPr id="11" name="Afbeelding 3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554089"/>
            <a:ext cx="5181600" cy="289441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/>
          <a:srcRect l="20580" r="10423" b="47762"/>
          <a:stretch/>
        </p:blipFill>
        <p:spPr>
          <a:xfrm>
            <a:off x="1035122" y="2653247"/>
            <a:ext cx="4286892" cy="2958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169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 QC on </a:t>
            </a:r>
            <a:r>
              <a:rPr lang="en-US" dirty="0" err="1" smtClean="0"/>
              <a:t>Nanopore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Q-score need to be stable</a:t>
            </a:r>
          </a:p>
          <a:p>
            <a:r>
              <a:rPr lang="en-US" dirty="0" smtClean="0"/>
              <a:t>New </a:t>
            </a:r>
            <a:r>
              <a:rPr lang="en-US" dirty="0" err="1" smtClean="0"/>
              <a:t>flowcell</a:t>
            </a:r>
            <a:r>
              <a:rPr lang="en-US" dirty="0" smtClean="0"/>
              <a:t> </a:t>
            </a:r>
            <a:r>
              <a:rPr lang="en-US" dirty="0" err="1" smtClean="0"/>
              <a:t>chemisty</a:t>
            </a:r>
            <a:r>
              <a:rPr lang="en-US" dirty="0" smtClean="0"/>
              <a:t> improves Q-score</a:t>
            </a:r>
          </a:p>
          <a:p>
            <a:r>
              <a:rPr lang="en-US" dirty="0" smtClean="0"/>
              <a:t>Barcode selection </a:t>
            </a:r>
            <a:r>
              <a:rPr lang="en-US" dirty="0" smtClean="0">
                <a:sym typeface="Wingdings" panose="05000000000000000000" pitchFamily="2" charset="2"/>
              </a:rPr>
              <a:t> select high quality </a:t>
            </a:r>
            <a:r>
              <a:rPr lang="en-US" dirty="0" smtClean="0">
                <a:sym typeface="Wingdings" panose="05000000000000000000" pitchFamily="2" charset="2"/>
              </a:rPr>
              <a:t>door</a:t>
            </a:r>
          </a:p>
          <a:p>
            <a:r>
              <a:rPr lang="en-US" dirty="0" smtClean="0">
                <a:sym typeface="Wingdings" panose="05000000000000000000" pitchFamily="2" charset="2"/>
              </a:rPr>
              <a:t>Slower run speed  higher quality but lower output</a:t>
            </a:r>
            <a:endParaRPr lang="en-US" dirty="0" smtClean="0"/>
          </a:p>
          <a:p>
            <a:endParaRPr lang="nl-BE" dirty="0"/>
          </a:p>
        </p:txBody>
      </p:sp>
      <p:pic>
        <p:nvPicPr>
          <p:cNvPr id="9" name="Afbeelding 3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244701"/>
            <a:ext cx="5181600" cy="3513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161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Improving quality</a:t>
            </a:r>
            <a:endParaRPr lang="nl-BE" dirty="0"/>
          </a:p>
        </p:txBody>
      </p:sp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Decrease sequencing speed</a:t>
            </a:r>
          </a:p>
          <a:p>
            <a:pPr lvl="1"/>
            <a:r>
              <a:rPr lang="en-US" dirty="0" smtClean="0"/>
              <a:t>260 </a:t>
            </a:r>
            <a:r>
              <a:rPr lang="en-US" dirty="0" err="1" smtClean="0"/>
              <a:t>bp</a:t>
            </a:r>
            <a:r>
              <a:rPr lang="en-US" dirty="0" smtClean="0"/>
              <a:t>/s instead of 400 </a:t>
            </a:r>
            <a:r>
              <a:rPr lang="en-US" dirty="0" err="1" smtClean="0"/>
              <a:t>bp</a:t>
            </a:r>
            <a:r>
              <a:rPr lang="en-US" dirty="0" smtClean="0"/>
              <a:t>/s</a:t>
            </a:r>
          </a:p>
          <a:p>
            <a:r>
              <a:rPr lang="en-US" dirty="0" smtClean="0"/>
              <a:t>Increase coverage</a:t>
            </a:r>
            <a:endParaRPr lang="nl-BE" dirty="0" smtClean="0"/>
          </a:p>
          <a:p>
            <a:r>
              <a:rPr lang="en-US" dirty="0" smtClean="0"/>
              <a:t>Use UMI: tagging of amplicons</a:t>
            </a:r>
          </a:p>
          <a:p>
            <a:r>
              <a:rPr lang="en-US" dirty="0" smtClean="0"/>
              <a:t>Increase duplex reads</a:t>
            </a:r>
          </a:p>
          <a:p>
            <a:r>
              <a:rPr lang="en-US" b="1" dirty="0" smtClean="0"/>
              <a:t>Accurate base calling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6" name="Picture 2" descr="KeyGene Maize B73 Oxford Nanopore duplex sequence data release - KeyGen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796"/>
          <a:stretch/>
        </p:blipFill>
        <p:spPr bwMode="auto">
          <a:xfrm>
            <a:off x="6177643" y="2956221"/>
            <a:ext cx="6014357" cy="2090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291202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SMRT Sequencing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3535530" cy="4351338"/>
          </a:xfrm>
        </p:spPr>
        <p:txBody>
          <a:bodyPr/>
          <a:lstStyle/>
          <a:p>
            <a:r>
              <a:rPr lang="en-US" dirty="0" smtClean="0"/>
              <a:t>Pacific Biosciences </a:t>
            </a:r>
            <a:r>
              <a:rPr lang="en-US" dirty="0" err="1" smtClean="0"/>
              <a:t>PacBio</a:t>
            </a:r>
            <a:r>
              <a:rPr lang="en-US" dirty="0" smtClean="0"/>
              <a:t> Sequel </a:t>
            </a:r>
            <a:r>
              <a:rPr lang="en-US" dirty="0" err="1" smtClean="0"/>
              <a:t>IIe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3630E4B3-84AE-8145-982F-642D31BD1836}" type="slidenum">
              <a:rPr lang="en-US" smtClean="0"/>
              <a:t>58</a:t>
            </a:fld>
            <a:endParaRPr lang="en-US"/>
          </a:p>
        </p:txBody>
      </p:sp>
      <p:pic>
        <p:nvPicPr>
          <p:cNvPr id="9" name="Picture 8" descr="Screen Shot 2013-10-11 at 17.21.1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6839" y="160622"/>
            <a:ext cx="2451100" cy="711200"/>
          </a:xfrm>
          <a:prstGeom prst="rect">
            <a:avLst/>
          </a:prstGeom>
        </p:spPr>
      </p:pic>
      <p:pic>
        <p:nvPicPr>
          <p:cNvPr id="10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965615" y="1568937"/>
            <a:ext cx="2644985" cy="445783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008466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SMRT</a:t>
            </a:r>
            <a:r>
              <a:rPr lang="en-US" baseline="30000" dirty="0" smtClean="0"/>
              <a:t>®</a:t>
            </a:r>
            <a:r>
              <a:rPr lang="en-US" dirty="0" smtClean="0"/>
              <a:t> Technology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45BA2-51C2-41BC-95CD-75F745722139}" type="slidenum">
              <a:rPr lang="en-US" smtClean="0">
                <a:solidFill>
                  <a:prstClr val="white"/>
                </a:solidFill>
                <a:latin typeface="Arial"/>
              </a:rPr>
              <a:pPr/>
              <a:t>59</a:t>
            </a:fld>
            <a:endParaRPr lang="en-US" dirty="0">
              <a:solidFill>
                <a:prstClr val="white"/>
              </a:solidFill>
              <a:latin typeface="Arial"/>
            </a:endParaRPr>
          </a:p>
        </p:txBody>
      </p:sp>
      <p:pic>
        <p:nvPicPr>
          <p:cNvPr id="2050" name="Picture 2" descr="PacBio Sequencing and Its Applications - ScienceDirect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178" y="2057400"/>
            <a:ext cx="11381364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3136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929640" y="1026554"/>
            <a:ext cx="2975956" cy="1920648"/>
          </a:xfrm>
          <a:prstGeom prst="roundRect">
            <a:avLst/>
          </a:prstGeom>
          <a:solidFill>
            <a:srgbClr val="0198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dirty="0" smtClean="0"/>
              <a:t>DNA</a:t>
            </a:r>
            <a:endParaRPr lang="en-US" sz="7200" dirty="0"/>
          </a:p>
        </p:txBody>
      </p:sp>
      <p:sp>
        <p:nvSpPr>
          <p:cNvPr id="7" name="Rounded Rectangle 6"/>
          <p:cNvSpPr/>
          <p:nvPr/>
        </p:nvSpPr>
        <p:spPr>
          <a:xfrm>
            <a:off x="4699462" y="1026553"/>
            <a:ext cx="2975956" cy="1920648"/>
          </a:xfrm>
          <a:prstGeom prst="roundRect">
            <a:avLst/>
          </a:prstGeom>
          <a:solidFill>
            <a:srgbClr val="0198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dirty="0" smtClean="0"/>
              <a:t>RNA</a:t>
            </a:r>
            <a:endParaRPr lang="en-US" sz="7200" dirty="0"/>
          </a:p>
        </p:txBody>
      </p:sp>
      <p:sp>
        <p:nvSpPr>
          <p:cNvPr id="8" name="Rounded Rectangle 7"/>
          <p:cNvSpPr/>
          <p:nvPr/>
        </p:nvSpPr>
        <p:spPr>
          <a:xfrm>
            <a:off x="8469284" y="1026553"/>
            <a:ext cx="2975956" cy="1920648"/>
          </a:xfrm>
          <a:prstGeom prst="roundRect">
            <a:avLst/>
          </a:prstGeom>
          <a:solidFill>
            <a:srgbClr val="0198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smtClean="0"/>
              <a:t>Single cell genomics</a:t>
            </a:r>
            <a:endParaRPr lang="en-US" sz="4800" dirty="0"/>
          </a:p>
        </p:txBody>
      </p:sp>
      <p:sp>
        <p:nvSpPr>
          <p:cNvPr id="13" name="Rounded Rectangle 12"/>
          <p:cNvSpPr/>
          <p:nvPr/>
        </p:nvSpPr>
        <p:spPr>
          <a:xfrm>
            <a:off x="929640" y="3292345"/>
            <a:ext cx="10515598" cy="726078"/>
          </a:xfrm>
          <a:prstGeom prst="roundRect">
            <a:avLst/>
          </a:prstGeom>
          <a:solidFill>
            <a:srgbClr val="0198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smtClean="0"/>
              <a:t>Sequencing only</a:t>
            </a:r>
            <a:endParaRPr lang="en-US" sz="7200" dirty="0"/>
          </a:p>
        </p:txBody>
      </p:sp>
      <p:sp>
        <p:nvSpPr>
          <p:cNvPr id="12" name="Rounded Rectangle 11"/>
          <p:cNvSpPr/>
          <p:nvPr/>
        </p:nvSpPr>
        <p:spPr>
          <a:xfrm>
            <a:off x="929640" y="5089646"/>
            <a:ext cx="10515598" cy="726078"/>
          </a:xfrm>
          <a:prstGeom prst="roundRect">
            <a:avLst/>
          </a:prstGeom>
          <a:solidFill>
            <a:srgbClr val="0198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smtClean="0"/>
              <a:t>Bio-informatics</a:t>
            </a:r>
            <a:endParaRPr lang="en-US" sz="7200" dirty="0"/>
          </a:p>
        </p:txBody>
      </p:sp>
      <p:sp>
        <p:nvSpPr>
          <p:cNvPr id="14" name="Rounded Rectangle 13"/>
          <p:cNvSpPr/>
          <p:nvPr/>
        </p:nvSpPr>
        <p:spPr>
          <a:xfrm>
            <a:off x="929640" y="4190995"/>
            <a:ext cx="10515598" cy="726078"/>
          </a:xfrm>
          <a:prstGeom prst="roundRect">
            <a:avLst/>
          </a:prstGeom>
          <a:solidFill>
            <a:srgbClr val="0198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smtClean="0">
                <a:solidFill>
                  <a:srgbClr val="FFFF00"/>
                </a:solidFill>
              </a:rPr>
              <a:t>Direct Access</a:t>
            </a:r>
            <a:endParaRPr lang="en-US" sz="72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8712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2" grpId="0" animBg="1"/>
      <p:bldP spid="14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latin typeface="Arial" charset="0"/>
                <a:cs typeface="Arial" charset="0"/>
              </a:rPr>
              <a:t>Template preparation</a:t>
            </a:r>
          </a:p>
        </p:txBody>
      </p:sp>
      <p:pic>
        <p:nvPicPr>
          <p:cNvPr id="11" name="PPTShape_0" descr="http://www.pacificbiosciences.com/sites/default/files/assets/Sample-Prep-Workflow_binding-disabled_v3.jp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 rotWithShape="1"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175969" y="1597860"/>
            <a:ext cx="5685751" cy="3547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3" name="Straight Arrow Connector 52"/>
          <p:cNvCxnSpPr/>
          <p:nvPr/>
        </p:nvCxnSpPr>
        <p:spPr>
          <a:xfrm>
            <a:off x="3077250" y="4083295"/>
            <a:ext cx="0" cy="258929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>
            <a:off x="3077250" y="3088388"/>
            <a:ext cx="0" cy="258929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>
            <a:off x="3073786" y="5095432"/>
            <a:ext cx="0" cy="258929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>
            <a:off x="3077250" y="2083267"/>
            <a:ext cx="0" cy="258929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3" name="Rounded Rectangle 72"/>
          <p:cNvSpPr/>
          <p:nvPr/>
        </p:nvSpPr>
        <p:spPr>
          <a:xfrm>
            <a:off x="2315250" y="1416650"/>
            <a:ext cx="1524000" cy="666617"/>
          </a:xfrm>
          <a:prstGeom prst="roundRect">
            <a:avLst>
              <a:gd name="adj" fmla="val 7435"/>
            </a:avLst>
          </a:prstGeom>
          <a:gradFill>
            <a:gsLst>
              <a:gs pos="0">
                <a:schemeClr val="accent1"/>
              </a:gs>
              <a:gs pos="80000">
                <a:schemeClr val="accent1"/>
              </a:gs>
              <a:gs pos="100000">
                <a:schemeClr val="accent1"/>
              </a:gs>
            </a:gsLst>
          </a:gra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077"/>
            <a:r>
              <a:rPr lang="en-US" sz="1400" b="1" dirty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DNA Sample</a:t>
            </a:r>
          </a:p>
        </p:txBody>
      </p:sp>
      <p:sp>
        <p:nvSpPr>
          <p:cNvPr id="74" name="Rounded Rectangle 73"/>
          <p:cNvSpPr/>
          <p:nvPr/>
        </p:nvSpPr>
        <p:spPr>
          <a:xfrm>
            <a:off x="2332568" y="2422490"/>
            <a:ext cx="1524000" cy="666617"/>
          </a:xfrm>
          <a:prstGeom prst="roundRect">
            <a:avLst>
              <a:gd name="adj" fmla="val 7435"/>
            </a:avLst>
          </a:prstGeom>
          <a:gradFill>
            <a:gsLst>
              <a:gs pos="0">
                <a:schemeClr val="accent1"/>
              </a:gs>
              <a:gs pos="80000">
                <a:schemeClr val="accent1"/>
              </a:gs>
              <a:gs pos="100000">
                <a:schemeClr val="accent1"/>
              </a:gs>
            </a:gsLst>
          </a:gra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077"/>
            <a:r>
              <a:rPr lang="en-US" sz="1400" b="1" dirty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Fragment DNA</a:t>
            </a:r>
          </a:p>
        </p:txBody>
      </p:sp>
      <p:sp>
        <p:nvSpPr>
          <p:cNvPr id="75" name="Rounded Rectangle 74"/>
          <p:cNvSpPr/>
          <p:nvPr/>
        </p:nvSpPr>
        <p:spPr>
          <a:xfrm>
            <a:off x="2326985" y="3428330"/>
            <a:ext cx="1524000" cy="666617"/>
          </a:xfrm>
          <a:prstGeom prst="roundRect">
            <a:avLst>
              <a:gd name="adj" fmla="val 7435"/>
            </a:avLst>
          </a:prstGeom>
          <a:gradFill>
            <a:gsLst>
              <a:gs pos="0">
                <a:schemeClr val="accent1"/>
              </a:gs>
              <a:gs pos="80000">
                <a:schemeClr val="accent1"/>
              </a:gs>
              <a:gs pos="100000">
                <a:schemeClr val="accent1"/>
              </a:gs>
            </a:gsLst>
          </a:gra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077"/>
            <a:r>
              <a:rPr lang="en-US" sz="1400" b="1" dirty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Damage Repair/  End Repair </a:t>
            </a:r>
          </a:p>
        </p:txBody>
      </p:sp>
      <p:sp>
        <p:nvSpPr>
          <p:cNvPr id="76" name="Rounded Rectangle 75"/>
          <p:cNvSpPr/>
          <p:nvPr/>
        </p:nvSpPr>
        <p:spPr>
          <a:xfrm>
            <a:off x="2332568" y="4434170"/>
            <a:ext cx="1524000" cy="666617"/>
          </a:xfrm>
          <a:prstGeom prst="roundRect">
            <a:avLst>
              <a:gd name="adj" fmla="val 7435"/>
            </a:avLst>
          </a:prstGeom>
          <a:gradFill>
            <a:gsLst>
              <a:gs pos="0">
                <a:schemeClr val="accent1"/>
              </a:gs>
              <a:gs pos="80000">
                <a:schemeClr val="accent1"/>
              </a:gs>
              <a:gs pos="100000">
                <a:schemeClr val="accent1"/>
              </a:gs>
            </a:gsLst>
          </a:gra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077"/>
            <a:r>
              <a:rPr lang="en-US" sz="1400" b="1" dirty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Ligate adapters</a:t>
            </a:r>
          </a:p>
        </p:txBody>
      </p:sp>
      <p:sp>
        <p:nvSpPr>
          <p:cNvPr id="77" name="Rounded Rectangle 76"/>
          <p:cNvSpPr/>
          <p:nvPr/>
        </p:nvSpPr>
        <p:spPr>
          <a:xfrm>
            <a:off x="2315250" y="5440010"/>
            <a:ext cx="1524000" cy="666617"/>
          </a:xfrm>
          <a:prstGeom prst="roundRect">
            <a:avLst>
              <a:gd name="adj" fmla="val 7435"/>
            </a:avLst>
          </a:prstGeom>
          <a:gradFill>
            <a:gsLst>
              <a:gs pos="0">
                <a:schemeClr val="accent1"/>
              </a:gs>
              <a:gs pos="80000">
                <a:schemeClr val="accent1"/>
              </a:gs>
              <a:gs pos="100000">
                <a:schemeClr val="accent1"/>
              </a:gs>
            </a:gsLst>
          </a:gra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077"/>
            <a:r>
              <a:rPr lang="en-US" sz="1400" b="1" dirty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Purify DNA</a:t>
            </a:r>
          </a:p>
        </p:txBody>
      </p:sp>
      <p:sp>
        <p:nvSpPr>
          <p:cNvPr id="3" name="PPTShape_1"/>
          <p:cNvSpPr/>
          <p:nvPr/>
        </p:nvSpPr>
        <p:spPr>
          <a:xfrm>
            <a:off x="4296450" y="5185243"/>
            <a:ext cx="5533350" cy="12249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defTabSz="914077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rgbClr val="000000"/>
                </a:solidFill>
                <a:latin typeface="Arial" pitchFamily="34" charset="0"/>
                <a:ea typeface="Times New Roman"/>
                <a:cs typeface="Arial" pitchFamily="34" charset="0"/>
              </a:rPr>
              <a:t>from </a:t>
            </a:r>
            <a:r>
              <a:rPr lang="en-US" sz="1600" dirty="0">
                <a:solidFill>
                  <a:srgbClr val="000000"/>
                </a:solidFill>
                <a:latin typeface="Arial" pitchFamily="34" charset="0"/>
                <a:ea typeface="Times New Roman"/>
                <a:cs typeface="Arial" pitchFamily="34" charset="0"/>
              </a:rPr>
              <a:t>250 bp to </a:t>
            </a:r>
            <a:r>
              <a:rPr lang="en-US" sz="1600" dirty="0" smtClean="0">
                <a:solidFill>
                  <a:srgbClr val="000000"/>
                </a:solidFill>
                <a:latin typeface="Arial" pitchFamily="34" charset="0"/>
                <a:ea typeface="Times New Roman"/>
                <a:cs typeface="Arial" pitchFamily="34" charset="0"/>
              </a:rPr>
              <a:t>400 kb</a:t>
            </a:r>
          </a:p>
          <a:p>
            <a:pPr marL="285750" indent="-285750" defTabSz="914077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333333"/>
                </a:solidFill>
                <a:latin typeface="Arial" pitchFamily="34" charset="0"/>
                <a:ea typeface="ヒラギノ角ゴ Pro W3" pitchFamily="112" charset="-128"/>
                <a:cs typeface="Arial" pitchFamily="34" charset="0"/>
              </a:rPr>
              <a:t>sequences of both forward and reverse strands in the same trace</a:t>
            </a:r>
            <a:endParaRPr lang="en-US" sz="1600" dirty="0" smtClean="0">
              <a:solidFill>
                <a:srgbClr val="000000"/>
              </a:solidFill>
              <a:latin typeface="Arial" pitchFamily="34" charset="0"/>
              <a:ea typeface="Times New Roman"/>
              <a:cs typeface="Arial" pitchFamily="34" charset="0"/>
            </a:endParaRPr>
          </a:p>
          <a:p>
            <a:pPr defTabSz="914077">
              <a:lnSpc>
                <a:spcPct val="115000"/>
              </a:lnSpc>
            </a:pPr>
            <a:endParaRPr lang="en-US" sz="1600" dirty="0">
              <a:solidFill>
                <a:srgbClr val="333333"/>
              </a:solidFill>
              <a:latin typeface="Arial" pitchFamily="34" charset="0"/>
              <a:ea typeface="Times New Roman"/>
              <a:cs typeface="Arial" pitchFamily="34" charset="0"/>
            </a:endParaRPr>
          </a:p>
        </p:txBody>
      </p:sp>
      <p:grpSp>
        <p:nvGrpSpPr>
          <p:cNvPr id="195" name="Group 194"/>
          <p:cNvGrpSpPr/>
          <p:nvPr/>
        </p:nvGrpSpPr>
        <p:grpSpPr>
          <a:xfrm>
            <a:off x="5547360" y="274320"/>
            <a:ext cx="5015336" cy="268356"/>
            <a:chOff x="2902544" y="955929"/>
            <a:chExt cx="5015336" cy="268356"/>
          </a:xfrm>
        </p:grpSpPr>
        <p:sp>
          <p:nvSpPr>
            <p:cNvPr id="196" name="Chevron 195"/>
            <p:cNvSpPr/>
            <p:nvPr/>
          </p:nvSpPr>
          <p:spPr>
            <a:xfrm>
              <a:off x="2902544" y="955929"/>
              <a:ext cx="795477" cy="268356"/>
            </a:xfrm>
            <a:prstGeom prst="chevron">
              <a:avLst/>
            </a:prstGeom>
            <a:solidFill>
              <a:srgbClr val="000066"/>
            </a:solidFill>
            <a:ln w="127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7" name="Chevron 4"/>
            <p:cNvSpPr/>
            <p:nvPr/>
          </p:nvSpPr>
          <p:spPr>
            <a:xfrm>
              <a:off x="3038264" y="955929"/>
              <a:ext cx="524637" cy="268356"/>
            </a:xfrm>
            <a:prstGeom prst="rect">
              <a:avLst/>
            </a:prstGeom>
            <a:ln w="12700"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3340" tIns="26670" rIns="13335" bIns="26670" numCol="1" spcCol="1270" anchor="ctr" anchorCtr="0">
              <a:noAutofit/>
            </a:bodyPr>
            <a:lstStyle/>
            <a:p>
              <a:pPr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700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rPr>
                <a:t>Template </a:t>
              </a:r>
              <a:br>
                <a:rPr lang="en-US" sz="700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rPr>
              </a:br>
              <a:r>
                <a:rPr lang="en-US" sz="700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rPr>
                <a:t>Preparation</a:t>
              </a:r>
            </a:p>
          </p:txBody>
        </p:sp>
        <p:sp>
          <p:nvSpPr>
            <p:cNvPr id="198" name="Chevron 197"/>
            <p:cNvSpPr/>
            <p:nvPr/>
          </p:nvSpPr>
          <p:spPr>
            <a:xfrm>
              <a:off x="3603520" y="955929"/>
              <a:ext cx="795477" cy="268356"/>
            </a:xfrm>
            <a:prstGeom prst="chevron">
              <a:avLst/>
            </a:prstGeom>
            <a:solidFill>
              <a:srgbClr val="000066"/>
            </a:solidFill>
            <a:ln w="127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9" name="Chevron 4"/>
            <p:cNvSpPr/>
            <p:nvPr/>
          </p:nvSpPr>
          <p:spPr>
            <a:xfrm>
              <a:off x="3785039" y="955929"/>
              <a:ext cx="432440" cy="268356"/>
            </a:xfrm>
            <a:prstGeom prst="rect">
              <a:avLst/>
            </a:prstGeom>
            <a:ln w="12700"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0005" tIns="26670" rIns="13335" bIns="26670" numCol="1" spcCol="1270" anchor="ctr" anchorCtr="0">
              <a:noAutofit/>
            </a:bodyPr>
            <a:lstStyle/>
            <a:p>
              <a:pPr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700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rPr>
                <a:t>Run </a:t>
              </a:r>
              <a:br>
                <a:rPr lang="en-US" sz="700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rPr>
              </a:br>
              <a:r>
                <a:rPr lang="en-US" sz="700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rPr>
                <a:t>Design</a:t>
              </a:r>
            </a:p>
          </p:txBody>
        </p:sp>
        <p:sp>
          <p:nvSpPr>
            <p:cNvPr id="200" name="Chevron 199"/>
            <p:cNvSpPr/>
            <p:nvPr/>
          </p:nvSpPr>
          <p:spPr>
            <a:xfrm>
              <a:off x="4304497" y="955929"/>
              <a:ext cx="795477" cy="268356"/>
            </a:xfrm>
            <a:prstGeom prst="chevron">
              <a:avLst/>
            </a:prstGeom>
            <a:solidFill>
              <a:srgbClr val="000066"/>
            </a:solidFill>
            <a:ln w="127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defTabSz="914077"/>
              <a:endParaRPr lang="en-US" sz="700" dirty="0">
                <a:solidFill>
                  <a:prstClr val="white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1" name="Chevron 4"/>
            <p:cNvSpPr/>
            <p:nvPr/>
          </p:nvSpPr>
          <p:spPr>
            <a:xfrm>
              <a:off x="4476728" y="955929"/>
              <a:ext cx="491703" cy="268356"/>
            </a:xfrm>
            <a:prstGeom prst="rect">
              <a:avLst/>
            </a:prstGeom>
            <a:ln w="12700"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0005" tIns="26670" rIns="13335" bIns="26670" numCol="1" spcCol="1270" anchor="ctr" anchorCtr="0">
              <a:noAutofit/>
            </a:bodyPr>
            <a:lstStyle/>
            <a:p>
              <a:pPr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700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rPr>
                <a:t>Polymerase Binding</a:t>
              </a:r>
            </a:p>
          </p:txBody>
        </p:sp>
        <p:sp>
          <p:nvSpPr>
            <p:cNvPr id="202" name="Chevron 201"/>
            <p:cNvSpPr/>
            <p:nvPr/>
          </p:nvSpPr>
          <p:spPr>
            <a:xfrm>
              <a:off x="5005473" y="955929"/>
              <a:ext cx="795477" cy="268356"/>
            </a:xfrm>
            <a:prstGeom prst="chevron">
              <a:avLst/>
            </a:prstGeom>
            <a:solidFill>
              <a:srgbClr val="000066"/>
            </a:solidFill>
            <a:ln w="127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3" name="Chevron 4"/>
            <p:cNvSpPr/>
            <p:nvPr/>
          </p:nvSpPr>
          <p:spPr>
            <a:xfrm>
              <a:off x="5186992" y="955929"/>
              <a:ext cx="478664" cy="268356"/>
            </a:xfrm>
            <a:prstGeom prst="rect">
              <a:avLst/>
            </a:prstGeom>
            <a:ln w="12700"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0005" tIns="26670" rIns="13335" bIns="26670" numCol="1" spcCol="1270" anchor="ctr" anchorCtr="0">
              <a:noAutofit/>
            </a:bodyPr>
            <a:lstStyle/>
            <a:p>
              <a:pPr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700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rPr>
                <a:t>Instrument Run</a:t>
              </a:r>
            </a:p>
          </p:txBody>
        </p:sp>
        <p:sp>
          <p:nvSpPr>
            <p:cNvPr id="204" name="Chevron 203"/>
            <p:cNvSpPr/>
            <p:nvPr/>
          </p:nvSpPr>
          <p:spPr>
            <a:xfrm>
              <a:off x="5706450" y="955929"/>
              <a:ext cx="795477" cy="268356"/>
            </a:xfrm>
            <a:prstGeom prst="chevron">
              <a:avLst/>
            </a:prstGeom>
            <a:solidFill>
              <a:srgbClr val="000066"/>
            </a:solidFill>
            <a:ln w="127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5" name="Chevron 4"/>
            <p:cNvSpPr/>
            <p:nvPr/>
          </p:nvSpPr>
          <p:spPr>
            <a:xfrm>
              <a:off x="5887969" y="955929"/>
              <a:ext cx="432440" cy="268356"/>
            </a:xfrm>
            <a:prstGeom prst="rect">
              <a:avLst/>
            </a:prstGeom>
            <a:ln w="12700"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0005" tIns="26670" rIns="13335" bIns="26670" numCol="1" spcCol="1270" anchor="ctr" anchorCtr="0">
              <a:noAutofit/>
            </a:bodyPr>
            <a:lstStyle/>
            <a:p>
              <a:pPr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700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rPr>
                <a:t>Primary Analysis</a:t>
              </a:r>
            </a:p>
          </p:txBody>
        </p:sp>
        <p:sp>
          <p:nvSpPr>
            <p:cNvPr id="206" name="Chevron 205"/>
            <p:cNvSpPr/>
            <p:nvPr/>
          </p:nvSpPr>
          <p:spPr>
            <a:xfrm>
              <a:off x="6407426" y="955929"/>
              <a:ext cx="795477" cy="268356"/>
            </a:xfrm>
            <a:prstGeom prst="chevron">
              <a:avLst/>
            </a:prstGeom>
            <a:solidFill>
              <a:srgbClr val="000066"/>
            </a:solidFill>
            <a:ln w="127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7" name="Chevron 4"/>
            <p:cNvSpPr/>
            <p:nvPr/>
          </p:nvSpPr>
          <p:spPr>
            <a:xfrm>
              <a:off x="6588945" y="955929"/>
              <a:ext cx="473885" cy="268356"/>
            </a:xfrm>
            <a:prstGeom prst="rect">
              <a:avLst/>
            </a:prstGeom>
            <a:ln w="12700"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0005" tIns="26670" rIns="13335" bIns="26670" numCol="1" spcCol="1270" anchor="ctr" anchorCtr="0">
              <a:noAutofit/>
            </a:bodyPr>
            <a:lstStyle/>
            <a:p>
              <a:pPr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700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rPr>
                <a:t>Secondary Analysis</a:t>
              </a:r>
            </a:p>
          </p:txBody>
        </p:sp>
        <p:sp>
          <p:nvSpPr>
            <p:cNvPr id="208" name="Chevron 207"/>
            <p:cNvSpPr/>
            <p:nvPr/>
          </p:nvSpPr>
          <p:spPr>
            <a:xfrm>
              <a:off x="7108403" y="955929"/>
              <a:ext cx="795477" cy="268356"/>
            </a:xfrm>
            <a:prstGeom prst="chevron">
              <a:avLst/>
            </a:prstGeom>
            <a:solidFill>
              <a:srgbClr val="000066"/>
            </a:solidFill>
            <a:ln w="127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9" name="Chevron 4"/>
            <p:cNvSpPr/>
            <p:nvPr/>
          </p:nvSpPr>
          <p:spPr>
            <a:xfrm>
              <a:off x="7289922" y="955929"/>
              <a:ext cx="432440" cy="268356"/>
            </a:xfrm>
            <a:prstGeom prst="rect">
              <a:avLst/>
            </a:prstGeom>
            <a:ln w="12700"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0005" tIns="26670" rIns="13335" bIns="26670" numCol="1" spcCol="1270" anchor="ctr" anchorCtr="0">
              <a:noAutofit/>
            </a:bodyPr>
            <a:lstStyle/>
            <a:p>
              <a:pPr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700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rPr>
                <a:t>Tertiary Analysis</a:t>
              </a:r>
            </a:p>
          </p:txBody>
        </p:sp>
        <p:sp>
          <p:nvSpPr>
            <p:cNvPr id="210" name="Chevron 209"/>
            <p:cNvSpPr/>
            <p:nvPr/>
          </p:nvSpPr>
          <p:spPr>
            <a:xfrm>
              <a:off x="2915822" y="955929"/>
              <a:ext cx="795477" cy="268356"/>
            </a:xfrm>
            <a:prstGeom prst="chevron">
              <a:avLst/>
            </a:prstGeom>
            <a:solidFill>
              <a:schemeClr val="accent2"/>
            </a:solidFill>
            <a:ln w="12700"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</p:sp>
        <p:sp>
          <p:nvSpPr>
            <p:cNvPr id="211" name="Chevron 4"/>
            <p:cNvSpPr/>
            <p:nvPr/>
          </p:nvSpPr>
          <p:spPr>
            <a:xfrm>
              <a:off x="2979872" y="955929"/>
              <a:ext cx="604448" cy="268356"/>
            </a:xfrm>
            <a:prstGeom prst="rect">
              <a:avLst/>
            </a:prstGeom>
            <a:ln w="12700"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3340" tIns="26670" rIns="13335" bIns="26670" numCol="1" spcCol="1270" anchor="ctr" anchorCtr="0">
              <a:noAutofit/>
            </a:bodyPr>
            <a:lstStyle/>
            <a:p>
              <a:pPr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700" b="1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rPr>
                <a:t>Template </a:t>
              </a:r>
              <a:br>
                <a:rPr lang="en-US" sz="700" b="1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rPr>
              </a:br>
              <a:r>
                <a:rPr lang="en-US" sz="700" b="1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rPr>
                <a:t>Preparation</a:t>
              </a:r>
            </a:p>
          </p:txBody>
        </p:sp>
        <p:sp>
          <p:nvSpPr>
            <p:cNvPr id="212" name="Chevron 211"/>
            <p:cNvSpPr/>
            <p:nvPr/>
          </p:nvSpPr>
          <p:spPr>
            <a:xfrm>
              <a:off x="3617521" y="955929"/>
              <a:ext cx="795477" cy="268356"/>
            </a:xfrm>
            <a:prstGeom prst="chevron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</p:sp>
        <p:sp>
          <p:nvSpPr>
            <p:cNvPr id="213" name="Chevron 4"/>
            <p:cNvSpPr/>
            <p:nvPr/>
          </p:nvSpPr>
          <p:spPr>
            <a:xfrm>
              <a:off x="3799040" y="955929"/>
              <a:ext cx="432440" cy="268356"/>
            </a:xfrm>
            <a:prstGeom prst="rect">
              <a:avLst/>
            </a:prstGeom>
            <a:ln w="12700"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0005" tIns="26670" rIns="13335" bIns="26670" numCol="1" spcCol="1270" anchor="ctr" anchorCtr="0">
              <a:noAutofit/>
            </a:bodyPr>
            <a:lstStyle/>
            <a:p>
              <a:pPr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700" b="1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rPr>
                <a:t>Run </a:t>
              </a:r>
              <a:br>
                <a:rPr lang="en-US" sz="700" b="1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rPr>
              </a:br>
              <a:r>
                <a:rPr lang="en-US" sz="700" b="1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rPr>
                <a:t>Design</a:t>
              </a:r>
            </a:p>
          </p:txBody>
        </p:sp>
        <p:sp>
          <p:nvSpPr>
            <p:cNvPr id="214" name="Chevron 213"/>
            <p:cNvSpPr/>
            <p:nvPr/>
          </p:nvSpPr>
          <p:spPr>
            <a:xfrm>
              <a:off x="4318498" y="955929"/>
              <a:ext cx="795477" cy="268356"/>
            </a:xfrm>
            <a:prstGeom prst="chevron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defTabSz="914077"/>
              <a:endParaRPr lang="en-US" sz="700" dirty="0">
                <a:solidFill>
                  <a:prstClr val="white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15" name="Chevron 4"/>
            <p:cNvSpPr/>
            <p:nvPr/>
          </p:nvSpPr>
          <p:spPr>
            <a:xfrm>
              <a:off x="4379396" y="955929"/>
              <a:ext cx="711911" cy="268356"/>
            </a:xfrm>
            <a:prstGeom prst="rect">
              <a:avLst/>
            </a:prstGeom>
            <a:ln w="12700"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0005" tIns="26670" rIns="13335" bIns="26670" numCol="1" spcCol="1270" anchor="ctr" anchorCtr="0">
              <a:noAutofit/>
            </a:bodyPr>
            <a:lstStyle/>
            <a:p>
              <a:pPr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700" b="1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rPr>
                <a:t>Polymerase Binding</a:t>
              </a:r>
            </a:p>
          </p:txBody>
        </p:sp>
        <p:sp>
          <p:nvSpPr>
            <p:cNvPr id="216" name="Chevron 215"/>
            <p:cNvSpPr/>
            <p:nvPr/>
          </p:nvSpPr>
          <p:spPr>
            <a:xfrm>
              <a:off x="5019474" y="955929"/>
              <a:ext cx="795477" cy="268356"/>
            </a:xfrm>
            <a:prstGeom prst="chevron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</p:sp>
        <p:sp>
          <p:nvSpPr>
            <p:cNvPr id="217" name="Chevron 4"/>
            <p:cNvSpPr/>
            <p:nvPr/>
          </p:nvSpPr>
          <p:spPr>
            <a:xfrm>
              <a:off x="5081357" y="955929"/>
              <a:ext cx="654916" cy="268356"/>
            </a:xfrm>
            <a:prstGeom prst="rect">
              <a:avLst/>
            </a:prstGeom>
            <a:ln w="12700"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0005" tIns="26670" rIns="13335" bIns="26670" numCol="1" spcCol="1270" anchor="ctr" anchorCtr="0">
              <a:noAutofit/>
            </a:bodyPr>
            <a:lstStyle/>
            <a:p>
              <a:pPr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700" b="1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rPr>
                <a:t>Instrument Run</a:t>
              </a:r>
            </a:p>
          </p:txBody>
        </p:sp>
        <p:sp>
          <p:nvSpPr>
            <p:cNvPr id="218" name="Chevron 217"/>
            <p:cNvSpPr/>
            <p:nvPr/>
          </p:nvSpPr>
          <p:spPr>
            <a:xfrm>
              <a:off x="5720450" y="955929"/>
              <a:ext cx="795477" cy="268356"/>
            </a:xfrm>
            <a:prstGeom prst="chevron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</p:sp>
        <p:sp>
          <p:nvSpPr>
            <p:cNvPr id="219" name="Chevron 4"/>
            <p:cNvSpPr/>
            <p:nvPr/>
          </p:nvSpPr>
          <p:spPr>
            <a:xfrm>
              <a:off x="5901969" y="955929"/>
              <a:ext cx="432440" cy="268356"/>
            </a:xfrm>
            <a:prstGeom prst="rect">
              <a:avLst/>
            </a:prstGeom>
            <a:ln w="12700"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0005" tIns="26670" rIns="13335" bIns="26670" numCol="1" spcCol="1270" anchor="ctr" anchorCtr="0">
              <a:noAutofit/>
            </a:bodyPr>
            <a:lstStyle/>
            <a:p>
              <a:pPr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700" b="1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rPr>
                <a:t>Primary Analysis</a:t>
              </a:r>
            </a:p>
          </p:txBody>
        </p:sp>
        <p:sp>
          <p:nvSpPr>
            <p:cNvPr id="220" name="Chevron 219"/>
            <p:cNvSpPr/>
            <p:nvPr/>
          </p:nvSpPr>
          <p:spPr>
            <a:xfrm>
              <a:off x="6421427" y="955929"/>
              <a:ext cx="795477" cy="268356"/>
            </a:xfrm>
            <a:prstGeom prst="chevron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</p:sp>
        <p:sp>
          <p:nvSpPr>
            <p:cNvPr id="221" name="Chevron 4"/>
            <p:cNvSpPr/>
            <p:nvPr/>
          </p:nvSpPr>
          <p:spPr>
            <a:xfrm>
              <a:off x="6501926" y="955929"/>
              <a:ext cx="574904" cy="268356"/>
            </a:xfrm>
            <a:prstGeom prst="rect">
              <a:avLst/>
            </a:prstGeom>
            <a:ln w="12700"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0005" tIns="26670" rIns="13335" bIns="26670" numCol="1" spcCol="1270" anchor="ctr" anchorCtr="0">
              <a:noAutofit/>
            </a:bodyPr>
            <a:lstStyle/>
            <a:p>
              <a:pPr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700" b="1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rPr>
                <a:t>Secondary Analysis</a:t>
              </a:r>
            </a:p>
          </p:txBody>
        </p:sp>
        <p:sp>
          <p:nvSpPr>
            <p:cNvPr id="222" name="Chevron 221"/>
            <p:cNvSpPr/>
            <p:nvPr/>
          </p:nvSpPr>
          <p:spPr>
            <a:xfrm>
              <a:off x="7122403" y="955929"/>
              <a:ext cx="795477" cy="268356"/>
            </a:xfrm>
            <a:prstGeom prst="chevron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</p:sp>
        <p:sp>
          <p:nvSpPr>
            <p:cNvPr id="223" name="Chevron 4"/>
            <p:cNvSpPr/>
            <p:nvPr/>
          </p:nvSpPr>
          <p:spPr>
            <a:xfrm>
              <a:off x="7303922" y="955929"/>
              <a:ext cx="432440" cy="268356"/>
            </a:xfrm>
            <a:prstGeom prst="rect">
              <a:avLst/>
            </a:prstGeom>
            <a:ln w="12700"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0005" tIns="26670" rIns="13335" bIns="26670" numCol="1" spcCol="1270" anchor="ctr" anchorCtr="0">
              <a:noAutofit/>
            </a:bodyPr>
            <a:lstStyle/>
            <a:p>
              <a:pPr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700" b="1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rPr>
                <a:t>Tertiary Analysis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234312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latin typeface="Arial" charset="0"/>
                <a:cs typeface="Arial" charset="0"/>
              </a:rPr>
              <a:t>Universal SMRTbell™ Template</a:t>
            </a:r>
          </a:p>
        </p:txBody>
      </p:sp>
      <p:pic>
        <p:nvPicPr>
          <p:cNvPr id="24579" name="Picture 91" descr="2-primed-bellr-(9,16)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 rotWithShape="1"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803326" y="1613628"/>
            <a:ext cx="2847273" cy="6205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7352" name="Picture 56" descr="SMRT_02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 rotWithShape="1">
          <a:blip r:embed="rId1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376585" y="4358374"/>
            <a:ext cx="387826" cy="1067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1" name="Picture 64" descr="purple-pass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8441" y="1834710"/>
            <a:ext cx="1964616" cy="1089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7363" name="Picture 67" descr="for-circular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3326" y="4557605"/>
            <a:ext cx="1979683" cy="6049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584" name="AutoShape 68"/>
          <p:cNvSpPr>
            <a:spLocks noChangeArrowheads="1"/>
          </p:cNvSpPr>
          <p:nvPr/>
        </p:nvSpPr>
        <p:spPr bwMode="auto">
          <a:xfrm>
            <a:off x="4903484" y="1719886"/>
            <a:ext cx="1872750" cy="377276"/>
          </a:xfrm>
          <a:prstGeom prst="rightArrow">
            <a:avLst>
              <a:gd name="adj1" fmla="val 45185"/>
              <a:gd name="adj2" fmla="val 46666"/>
            </a:avLst>
          </a:prstGeom>
          <a:gradFill rotWithShape="1">
            <a:gsLst>
              <a:gs pos="0">
                <a:srgbClr val="1A384D">
                  <a:alpha val="0"/>
                </a:srgbClr>
              </a:gs>
              <a:gs pos="100000">
                <a:srgbClr val="3978A6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defTabSz="914077"/>
            <a:endParaRPr lang="en-US">
              <a:solidFill>
                <a:srgbClr val="333333"/>
              </a:solidFill>
              <a:latin typeface="Calibri" pitchFamily="34" charset="0"/>
            </a:endParaRPr>
          </a:p>
        </p:txBody>
      </p:sp>
      <p:grpSp>
        <p:nvGrpSpPr>
          <p:cNvPr id="1847389" name="Group 93"/>
          <p:cNvGrpSpPr>
            <a:grpSpLocks/>
          </p:cNvGrpSpPr>
          <p:nvPr>
            <p:custDataLst>
              <p:tags r:id="rId6"/>
            </p:custDataLst>
          </p:nvPr>
        </p:nvGrpSpPr>
        <p:grpSpPr bwMode="auto">
          <a:xfrm>
            <a:off x="7198441" y="4358374"/>
            <a:ext cx="1043468" cy="1039932"/>
            <a:chOff x="4289" y="1807"/>
            <a:chExt cx="295" cy="294"/>
          </a:xfrm>
        </p:grpSpPr>
        <p:grpSp>
          <p:nvGrpSpPr>
            <p:cNvPr id="24591" name="Group 77"/>
            <p:cNvGrpSpPr>
              <a:grpSpLocks/>
            </p:cNvGrpSpPr>
            <p:nvPr/>
          </p:nvGrpSpPr>
          <p:grpSpPr bwMode="auto">
            <a:xfrm>
              <a:off x="4289" y="1807"/>
              <a:ext cx="295" cy="66"/>
              <a:chOff x="8769" y="2935"/>
              <a:chExt cx="295" cy="66"/>
            </a:xfrm>
          </p:grpSpPr>
          <p:pic>
            <p:nvPicPr>
              <p:cNvPr id="24604" name="Picture 65" descr="yellow-pass"/>
              <p:cNvPicPr>
                <a:picLocks noChangeAspect="1" noChangeArrowheads="1"/>
              </p:cNvPicPr>
              <p:nvPr/>
            </p:nvPicPr>
            <p:blipFill>
              <a:blip r:embed="rId17" cstate="print">
                <a:extLst>
                  <a:ext uri="{BEBA8EAE-BF5A-486C-A8C5-ECC9F3942E4B}">
                    <a14:imgProps xmlns:a14="http://schemas.microsoft.com/office/drawing/2010/main">
                      <a14:imgLayer r:embed="rId18">
                        <a14:imgEffect>
                          <a14:saturation sat="3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-7693"/>
              <a:stretch>
                <a:fillRect/>
              </a:stretch>
            </p:blipFill>
            <p:spPr bwMode="auto">
              <a:xfrm>
                <a:off x="8769" y="2959"/>
                <a:ext cx="295" cy="4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24605" name="Picture 76" descr="purple-pass"/>
              <p:cNvPicPr>
                <a:picLocks noChangeAspect="1" noChangeArrowheads="1"/>
              </p:cNvPicPr>
              <p:nvPr/>
            </p:nvPicPr>
            <p:blipFill>
              <a:blip r:embed="rId19" cstate="print">
                <a:extLst>
                  <a:ext uri="{BEBA8EAE-BF5A-486C-A8C5-ECC9F3942E4B}">
                    <a14:imgProps xmlns:a14="http://schemas.microsoft.com/office/drawing/2010/main">
                      <a14:imgLayer r:embed="rId20">
                        <a14:imgEffect>
                          <a14:saturation sat="3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769" y="2935"/>
                <a:ext cx="294" cy="2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grpSp>
          <p:nvGrpSpPr>
            <p:cNvPr id="24592" name="Group 78"/>
            <p:cNvGrpSpPr>
              <a:grpSpLocks/>
            </p:cNvGrpSpPr>
            <p:nvPr/>
          </p:nvGrpSpPr>
          <p:grpSpPr bwMode="auto">
            <a:xfrm>
              <a:off x="4289" y="1864"/>
              <a:ext cx="295" cy="66"/>
              <a:chOff x="8769" y="2935"/>
              <a:chExt cx="295" cy="66"/>
            </a:xfrm>
          </p:grpSpPr>
          <p:pic>
            <p:nvPicPr>
              <p:cNvPr id="24602" name="Picture 79" descr="yellow-pass"/>
              <p:cNvPicPr>
                <a:picLocks noChangeAspect="1" noChangeArrowheads="1"/>
              </p:cNvPicPr>
              <p:nvPr/>
            </p:nvPicPr>
            <p:blipFill>
              <a:blip r:embed="rId17" cstate="print">
                <a:extLst>
                  <a:ext uri="{BEBA8EAE-BF5A-486C-A8C5-ECC9F3942E4B}">
                    <a14:imgProps xmlns:a14="http://schemas.microsoft.com/office/drawing/2010/main">
                      <a14:imgLayer r:embed="rId18">
                        <a14:imgEffect>
                          <a14:saturation sat="3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-7693"/>
              <a:stretch>
                <a:fillRect/>
              </a:stretch>
            </p:blipFill>
            <p:spPr bwMode="auto">
              <a:xfrm>
                <a:off x="8769" y="2959"/>
                <a:ext cx="295" cy="4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24603" name="Picture 80" descr="purple-pass"/>
              <p:cNvPicPr>
                <a:picLocks noChangeAspect="1" noChangeArrowheads="1"/>
              </p:cNvPicPr>
              <p:nvPr/>
            </p:nvPicPr>
            <p:blipFill>
              <a:blip r:embed="rId19" cstate="print">
                <a:extLst>
                  <a:ext uri="{BEBA8EAE-BF5A-486C-A8C5-ECC9F3942E4B}">
                    <a14:imgProps xmlns:a14="http://schemas.microsoft.com/office/drawing/2010/main">
                      <a14:imgLayer r:embed="rId20">
                        <a14:imgEffect>
                          <a14:saturation sat="3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769" y="2935"/>
                <a:ext cx="294" cy="2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grpSp>
          <p:nvGrpSpPr>
            <p:cNvPr id="24593" name="Group 81"/>
            <p:cNvGrpSpPr>
              <a:grpSpLocks/>
            </p:cNvGrpSpPr>
            <p:nvPr/>
          </p:nvGrpSpPr>
          <p:grpSpPr bwMode="auto">
            <a:xfrm>
              <a:off x="4289" y="1921"/>
              <a:ext cx="295" cy="66"/>
              <a:chOff x="8769" y="2935"/>
              <a:chExt cx="295" cy="66"/>
            </a:xfrm>
          </p:grpSpPr>
          <p:pic>
            <p:nvPicPr>
              <p:cNvPr id="24600" name="Picture 82" descr="yellow-pass"/>
              <p:cNvPicPr>
                <a:picLocks noChangeAspect="1" noChangeArrowheads="1"/>
              </p:cNvPicPr>
              <p:nvPr/>
            </p:nvPicPr>
            <p:blipFill>
              <a:blip r:embed="rId17" cstate="print">
                <a:extLst>
                  <a:ext uri="{BEBA8EAE-BF5A-486C-A8C5-ECC9F3942E4B}">
                    <a14:imgProps xmlns:a14="http://schemas.microsoft.com/office/drawing/2010/main">
                      <a14:imgLayer r:embed="rId18">
                        <a14:imgEffect>
                          <a14:saturation sat="3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-7693"/>
              <a:stretch>
                <a:fillRect/>
              </a:stretch>
            </p:blipFill>
            <p:spPr bwMode="auto">
              <a:xfrm>
                <a:off x="8769" y="2959"/>
                <a:ext cx="295" cy="4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24601" name="Picture 83" descr="purple-pass"/>
              <p:cNvPicPr>
                <a:picLocks noChangeAspect="1" noChangeArrowheads="1"/>
              </p:cNvPicPr>
              <p:nvPr/>
            </p:nvPicPr>
            <p:blipFill>
              <a:blip r:embed="rId19" cstate="print">
                <a:extLst>
                  <a:ext uri="{BEBA8EAE-BF5A-486C-A8C5-ECC9F3942E4B}">
                    <a14:imgProps xmlns:a14="http://schemas.microsoft.com/office/drawing/2010/main">
                      <a14:imgLayer r:embed="rId20">
                        <a14:imgEffect>
                          <a14:saturation sat="3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769" y="2935"/>
                <a:ext cx="294" cy="2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grpSp>
          <p:nvGrpSpPr>
            <p:cNvPr id="24594" name="Group 84"/>
            <p:cNvGrpSpPr>
              <a:grpSpLocks/>
            </p:cNvGrpSpPr>
            <p:nvPr/>
          </p:nvGrpSpPr>
          <p:grpSpPr bwMode="auto">
            <a:xfrm>
              <a:off x="4289" y="1978"/>
              <a:ext cx="295" cy="66"/>
              <a:chOff x="8769" y="2935"/>
              <a:chExt cx="295" cy="66"/>
            </a:xfrm>
          </p:grpSpPr>
          <p:pic>
            <p:nvPicPr>
              <p:cNvPr id="24598" name="Picture 85" descr="yellow-pass"/>
              <p:cNvPicPr>
                <a:picLocks noChangeAspect="1" noChangeArrowheads="1"/>
              </p:cNvPicPr>
              <p:nvPr/>
            </p:nvPicPr>
            <p:blipFill>
              <a:blip r:embed="rId17" cstate="print">
                <a:extLst>
                  <a:ext uri="{BEBA8EAE-BF5A-486C-A8C5-ECC9F3942E4B}">
                    <a14:imgProps xmlns:a14="http://schemas.microsoft.com/office/drawing/2010/main">
                      <a14:imgLayer r:embed="rId18">
                        <a14:imgEffect>
                          <a14:saturation sat="3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-7693"/>
              <a:stretch>
                <a:fillRect/>
              </a:stretch>
            </p:blipFill>
            <p:spPr bwMode="auto">
              <a:xfrm>
                <a:off x="8769" y="2959"/>
                <a:ext cx="295" cy="4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24599" name="Picture 86" descr="purple-pass"/>
              <p:cNvPicPr>
                <a:picLocks noChangeAspect="1" noChangeArrowheads="1"/>
              </p:cNvPicPr>
              <p:nvPr/>
            </p:nvPicPr>
            <p:blipFill>
              <a:blip r:embed="rId19" cstate="print">
                <a:extLst>
                  <a:ext uri="{BEBA8EAE-BF5A-486C-A8C5-ECC9F3942E4B}">
                    <a14:imgProps xmlns:a14="http://schemas.microsoft.com/office/drawing/2010/main">
                      <a14:imgLayer r:embed="rId20">
                        <a14:imgEffect>
                          <a14:saturation sat="3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769" y="2935"/>
                <a:ext cx="294" cy="2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grpSp>
          <p:nvGrpSpPr>
            <p:cNvPr id="24595" name="Group 87"/>
            <p:cNvGrpSpPr>
              <a:grpSpLocks/>
            </p:cNvGrpSpPr>
            <p:nvPr/>
          </p:nvGrpSpPr>
          <p:grpSpPr bwMode="auto">
            <a:xfrm>
              <a:off x="4289" y="2035"/>
              <a:ext cx="295" cy="66"/>
              <a:chOff x="8769" y="2935"/>
              <a:chExt cx="295" cy="66"/>
            </a:xfrm>
          </p:grpSpPr>
          <p:pic>
            <p:nvPicPr>
              <p:cNvPr id="24596" name="Picture 88" descr="yellow-pass"/>
              <p:cNvPicPr>
                <a:picLocks noChangeAspect="1" noChangeArrowheads="1"/>
              </p:cNvPicPr>
              <p:nvPr/>
            </p:nvPicPr>
            <p:blipFill>
              <a:blip r:embed="rId17" cstate="print">
                <a:extLst>
                  <a:ext uri="{BEBA8EAE-BF5A-486C-A8C5-ECC9F3942E4B}">
                    <a14:imgProps xmlns:a14="http://schemas.microsoft.com/office/drawing/2010/main">
                      <a14:imgLayer r:embed="rId18">
                        <a14:imgEffect>
                          <a14:saturation sat="3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-7693"/>
              <a:stretch>
                <a:fillRect/>
              </a:stretch>
            </p:blipFill>
            <p:spPr bwMode="auto">
              <a:xfrm>
                <a:off x="8769" y="2959"/>
                <a:ext cx="295" cy="4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24597" name="Picture 89" descr="purple-pass"/>
              <p:cNvPicPr>
                <a:picLocks noChangeAspect="1" noChangeArrowheads="1"/>
              </p:cNvPicPr>
              <p:nvPr/>
            </p:nvPicPr>
            <p:blipFill>
              <a:blip r:embed="rId19" cstate="print">
                <a:extLst>
                  <a:ext uri="{BEBA8EAE-BF5A-486C-A8C5-ECC9F3942E4B}">
                    <a14:imgProps xmlns:a14="http://schemas.microsoft.com/office/drawing/2010/main">
                      <a14:imgLayer r:embed="rId20">
                        <a14:imgEffect>
                          <a14:saturation sat="3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769" y="2935"/>
                <a:ext cx="294" cy="2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</p:grpSp>
      <p:sp>
        <p:nvSpPr>
          <p:cNvPr id="1847388" name="AutoShape 92"/>
          <p:cNvSpPr>
            <a:spLocks noChangeArrowheads="1"/>
          </p:cNvSpPr>
          <p:nvPr/>
        </p:nvSpPr>
        <p:spPr bwMode="auto">
          <a:xfrm>
            <a:off x="4054080" y="4685344"/>
            <a:ext cx="2670118" cy="377276"/>
          </a:xfrm>
          <a:prstGeom prst="rightArrow">
            <a:avLst>
              <a:gd name="adj1" fmla="val 45185"/>
              <a:gd name="adj2" fmla="val 46666"/>
            </a:avLst>
          </a:prstGeom>
          <a:gradFill rotWithShape="1">
            <a:gsLst>
              <a:gs pos="0">
                <a:srgbClr val="1A384D">
                  <a:alpha val="0"/>
                </a:srgbClr>
              </a:gs>
              <a:gs pos="100000">
                <a:srgbClr val="3978A6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defTabSz="914077"/>
            <a:endParaRPr lang="en-US">
              <a:solidFill>
                <a:srgbClr val="333333"/>
              </a:solidFill>
              <a:latin typeface="Calibri" pitchFamily="34" charset="0"/>
            </a:endParaRPr>
          </a:p>
        </p:txBody>
      </p:sp>
      <p:pic>
        <p:nvPicPr>
          <p:cNvPr id="31" name="PPTShape_0" descr="SMRT_02"/>
          <p:cNvPicPr>
            <a:picLocks noChangeAspect="1" noChangeArrowheads="1"/>
          </p:cNvPicPr>
          <p:nvPr>
            <p:custDataLst>
              <p:tags r:id="rId7"/>
            </p:custDataLst>
          </p:nvPr>
        </p:nvPicPr>
        <p:blipFill rotWithShape="1">
          <a:blip r:embed="rId2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764411" y="4607745"/>
            <a:ext cx="1626782" cy="5239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2281288" y="2095658"/>
            <a:ext cx="18966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077"/>
            <a:r>
              <a:rPr lang="en-US" sz="1600" dirty="0">
                <a:solidFill>
                  <a:srgbClr val="333333"/>
                </a:solidFill>
                <a:latin typeface="Arial"/>
              </a:rPr>
              <a:t>Large Insert Sizes 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7163422" y="2003325"/>
            <a:ext cx="27060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077"/>
            <a:r>
              <a:rPr lang="en-US" sz="1400" b="1" dirty="0">
                <a:solidFill>
                  <a:srgbClr val="333333"/>
                </a:solidFill>
                <a:latin typeface="Arial"/>
              </a:rPr>
              <a:t>Generates one pass on each molecule sequenced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811889" y="4114800"/>
            <a:ext cx="46346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077"/>
            <a:r>
              <a:rPr lang="en-US" sz="2000" dirty="0">
                <a:solidFill>
                  <a:srgbClr val="333333"/>
                </a:solidFill>
                <a:latin typeface="Arial"/>
              </a:rPr>
              <a:t>Circular Consensus Sequencing (CCS)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2229918" y="5063830"/>
            <a:ext cx="18261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077"/>
            <a:r>
              <a:rPr lang="en-US" sz="1600" dirty="0">
                <a:solidFill>
                  <a:srgbClr val="333333"/>
                </a:solidFill>
                <a:latin typeface="Arial"/>
              </a:rPr>
              <a:t>Small Insert Sizes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7163421" y="5527332"/>
            <a:ext cx="32098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077"/>
            <a:r>
              <a:rPr lang="en-US" sz="1400" b="1" dirty="0">
                <a:solidFill>
                  <a:srgbClr val="333333"/>
                </a:solidFill>
                <a:latin typeface="Arial"/>
              </a:rPr>
              <a:t>Generates multiple passes on each molecule sequenced</a:t>
            </a:r>
          </a:p>
        </p:txBody>
      </p:sp>
      <p:cxnSp>
        <p:nvCxnSpPr>
          <p:cNvPr id="48" name="Straight Connector 47"/>
          <p:cNvCxnSpPr/>
          <p:nvPr/>
        </p:nvCxnSpPr>
        <p:spPr>
          <a:xfrm>
            <a:off x="1358900" y="3810000"/>
            <a:ext cx="9144000" cy="0"/>
          </a:xfrm>
          <a:prstGeom prst="line">
            <a:avLst/>
          </a:prstGeom>
          <a:noFill/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4" name="Text Box 15"/>
          <p:cNvSpPr txBox="1">
            <a:spLocks noChangeArrowheads="1"/>
          </p:cNvSpPr>
          <p:nvPr/>
        </p:nvSpPr>
        <p:spPr bwMode="auto">
          <a:xfrm>
            <a:off x="2281288" y="2440172"/>
            <a:ext cx="4960937" cy="5485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73874" tIns="36937" rIns="73874" bIns="36937">
            <a:spAutoFit/>
          </a:bodyPr>
          <a:lstStyle>
            <a:lvl1pPr marL="133350" indent="-133350" defTabSz="738188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738188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738188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738188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738188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738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738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738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738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20000"/>
              </a:spcBef>
              <a:buFontTx/>
              <a:buChar char="•"/>
            </a:pPr>
            <a:r>
              <a:rPr lang="en-US" sz="1400" dirty="0">
                <a:solidFill>
                  <a:srgbClr val="333333"/>
                </a:solidFill>
              </a:rPr>
              <a:t>Recommended Insert Size: &gt; 3 </a:t>
            </a:r>
            <a:r>
              <a:rPr lang="en-US" sz="1400" dirty="0" smtClean="0">
                <a:solidFill>
                  <a:srgbClr val="333333"/>
                </a:solidFill>
              </a:rPr>
              <a:t>kb</a:t>
            </a:r>
          </a:p>
          <a:p>
            <a:pPr eaLnBrk="1" hangingPunct="1">
              <a:spcBef>
                <a:spcPct val="20000"/>
              </a:spcBef>
              <a:buFontTx/>
              <a:buChar char="•"/>
            </a:pPr>
            <a:r>
              <a:rPr lang="en-US" sz="1400" dirty="0" smtClean="0">
                <a:solidFill>
                  <a:srgbClr val="333333"/>
                </a:solidFill>
              </a:rPr>
              <a:t>Maximum length over 300 kb</a:t>
            </a:r>
            <a:endParaRPr lang="en-US" sz="1400" dirty="0">
              <a:solidFill>
                <a:srgbClr val="333333"/>
              </a:solidFill>
            </a:endParaRPr>
          </a:p>
        </p:txBody>
      </p:sp>
      <p:sp>
        <p:nvSpPr>
          <p:cNvPr id="34" name="Text Box 17"/>
          <p:cNvSpPr txBox="1">
            <a:spLocks noChangeArrowheads="1"/>
          </p:cNvSpPr>
          <p:nvPr/>
        </p:nvSpPr>
        <p:spPr bwMode="auto">
          <a:xfrm>
            <a:off x="2237505" y="5340830"/>
            <a:ext cx="4538730" cy="5485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73874" tIns="36937" rIns="73874" bIns="36937">
            <a:spAutoFit/>
          </a:bodyPr>
          <a:lstStyle>
            <a:lvl1pPr marL="133350" indent="-133350" defTabSz="738188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738188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738188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738188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738188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738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738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738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738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20000"/>
              </a:spcBef>
              <a:buFontTx/>
              <a:buChar char="•"/>
            </a:pPr>
            <a:r>
              <a:rPr lang="en-US" sz="1400" dirty="0">
                <a:solidFill>
                  <a:srgbClr val="333333"/>
                </a:solidFill>
              </a:rPr>
              <a:t>Recommended Insert Size: 500 </a:t>
            </a:r>
            <a:r>
              <a:rPr lang="en-US" sz="1400" dirty="0" smtClean="0">
                <a:solidFill>
                  <a:srgbClr val="333333"/>
                </a:solidFill>
              </a:rPr>
              <a:t>bp-20kb</a:t>
            </a:r>
          </a:p>
          <a:p>
            <a:pPr eaLnBrk="1" hangingPunct="1">
              <a:spcBef>
                <a:spcPct val="20000"/>
              </a:spcBef>
              <a:buFontTx/>
              <a:buChar char="•"/>
            </a:pPr>
            <a:endParaRPr lang="en-US" sz="1400" dirty="0">
              <a:solidFill>
                <a:srgbClr val="333333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1018249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45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7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7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847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7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7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00"/>
                            </p:stCondLst>
                            <p:childTnLst>
                              <p:par>
                                <p:cTn id="4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84" grpId="0" animBg="1"/>
      <p:bldP spid="1847388" grpId="0" animBg="1"/>
      <p:bldP spid="4" grpId="0"/>
      <p:bldP spid="36" grpId="0"/>
      <p:bldP spid="41" grpId="0"/>
      <p:bldP spid="42" grpId="0"/>
      <p:bldP spid="43" grpId="0"/>
      <p:bldP spid="44" grpId="0"/>
      <p:bldP spid="34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SMRT</a:t>
            </a:r>
            <a:r>
              <a:rPr lang="en-US" baseline="30000" dirty="0"/>
              <a:t>®</a:t>
            </a:r>
            <a:r>
              <a:rPr lang="en-US" dirty="0"/>
              <a:t> Sequencing Accuracy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4100" name="Picture 4" descr="https://www.biorxiv.org/content/biorxiv/early/2019/01/13/519025/F1.large.jpg?width=800&amp;height=600&amp;carousel=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1684" y="1610298"/>
            <a:ext cx="7571218" cy="5187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6950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Benefits of SMRT</a:t>
            </a:r>
            <a:r>
              <a:rPr lang="en-US" baseline="30000" dirty="0" smtClean="0"/>
              <a:t>®</a:t>
            </a:r>
            <a:r>
              <a:rPr lang="en-US" dirty="0" smtClean="0"/>
              <a:t> Sequencing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1799"/>
              </a:spcBef>
            </a:pPr>
            <a:r>
              <a:rPr lang="en-US" dirty="0" smtClean="0"/>
              <a:t>Produce reads with average lengths of 6000 to 10000, with longest reads over 175,000 base pairs</a:t>
            </a:r>
          </a:p>
          <a:p>
            <a:pPr>
              <a:spcBef>
                <a:spcPts val="1799"/>
              </a:spcBef>
            </a:pPr>
            <a:r>
              <a:rPr lang="en-US" dirty="0" smtClean="0">
                <a:solidFill>
                  <a:srgbClr val="333333"/>
                </a:solidFill>
              </a:rPr>
              <a:t>Greater </a:t>
            </a:r>
            <a:r>
              <a:rPr lang="en-US" dirty="0">
                <a:solidFill>
                  <a:srgbClr val="333333"/>
                </a:solidFill>
              </a:rPr>
              <a:t>than </a:t>
            </a:r>
            <a:r>
              <a:rPr lang="en-US" b="1" dirty="0">
                <a:solidFill>
                  <a:srgbClr val="333333"/>
                </a:solidFill>
              </a:rPr>
              <a:t>99.999% (QV 50) </a:t>
            </a:r>
            <a:r>
              <a:rPr lang="en-US" dirty="0">
                <a:solidFill>
                  <a:srgbClr val="333333"/>
                </a:solidFill>
              </a:rPr>
              <a:t>accurate sequencing </a:t>
            </a:r>
            <a:r>
              <a:rPr lang="en-US" dirty="0" smtClean="0">
                <a:solidFill>
                  <a:srgbClr val="333333"/>
                </a:solidFill>
              </a:rPr>
              <a:t>results</a:t>
            </a:r>
          </a:p>
          <a:p>
            <a:pPr>
              <a:spcBef>
                <a:spcPts val="1799"/>
              </a:spcBef>
            </a:pPr>
            <a:r>
              <a:rPr lang="en-US" dirty="0" smtClean="0">
                <a:solidFill>
                  <a:srgbClr val="333333"/>
                </a:solidFill>
              </a:rPr>
              <a:t>Sensitivity to detect minor variants at frequency less than 0.1%</a:t>
            </a:r>
          </a:p>
          <a:p>
            <a:pPr>
              <a:spcBef>
                <a:spcPts val="1799"/>
              </a:spcBef>
            </a:pPr>
            <a:r>
              <a:rPr lang="en-US" dirty="0" smtClean="0">
                <a:solidFill>
                  <a:srgbClr val="333333"/>
                </a:solidFill>
              </a:rPr>
              <a:t>Detect broad spectrum of base modification events in the same sequencing run that reads canonical base sequence</a:t>
            </a:r>
          </a:p>
          <a:p>
            <a:pPr>
              <a:spcBef>
                <a:spcPts val="1799"/>
              </a:spcBef>
            </a:pPr>
            <a:r>
              <a:rPr lang="en-US" dirty="0">
                <a:solidFill>
                  <a:srgbClr val="333333"/>
                </a:solidFill>
              </a:rPr>
              <a:t>No amplification bias and least GC bias for improved coverage uniformity  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539158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Tailored experimental design: DNA</a:t>
            </a:r>
            <a:endParaRPr lang="nl-BE" dirty="0"/>
          </a:p>
        </p:txBody>
      </p:sp>
      <p:grpSp>
        <p:nvGrpSpPr>
          <p:cNvPr id="3" name="Group 2"/>
          <p:cNvGrpSpPr/>
          <p:nvPr/>
        </p:nvGrpSpPr>
        <p:grpSpPr>
          <a:xfrm>
            <a:off x="946727" y="1690688"/>
            <a:ext cx="10298545" cy="4706543"/>
            <a:chOff x="439124" y="1232855"/>
            <a:chExt cx="10695437" cy="5164376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4905436" y="3163494"/>
              <a:ext cx="3562350" cy="819150"/>
            </a:xfrm>
            <a:prstGeom prst="rect">
              <a:avLst/>
            </a:prstGeom>
          </p:spPr>
        </p:pic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4552786" y="2730106"/>
              <a:ext cx="6581775" cy="3667125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85221" y="2036679"/>
              <a:ext cx="1943100" cy="1276350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658161" y="1318579"/>
              <a:ext cx="2752725" cy="847725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547991" y="1824264"/>
              <a:ext cx="1000125" cy="962025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39124" y="1742443"/>
              <a:ext cx="2676525" cy="1323975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016496" y="1347155"/>
              <a:ext cx="1943100" cy="790575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876855" y="1232855"/>
              <a:ext cx="2790825" cy="904875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467786" y="2466794"/>
              <a:ext cx="1943100" cy="790575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11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510804" y="2046204"/>
              <a:ext cx="1219200" cy="895350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1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601011" y="3013444"/>
              <a:ext cx="2809875" cy="1200150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1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071858" y="1991525"/>
              <a:ext cx="2047875" cy="1323975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1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4864947" y="2577878"/>
              <a:ext cx="942975" cy="666750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1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4338781" y="3163494"/>
              <a:ext cx="1600200" cy="1400175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5900574" y="3908678"/>
              <a:ext cx="1943100" cy="790575"/>
            </a:xfrm>
            <a:prstGeom prst="rect">
              <a:avLst/>
            </a:prstGeom>
          </p:spPr>
        </p:pic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1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010789" y="3215685"/>
              <a:ext cx="1943100" cy="1447800"/>
            </a:xfrm>
            <a:prstGeom prst="rect">
              <a:avLst/>
            </a:prstGeom>
          </p:spPr>
        </p:pic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1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010789" y="4523671"/>
              <a:ext cx="1943100" cy="13811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76306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8389" y="4732321"/>
            <a:ext cx="1943100" cy="7905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Tailored experimental design: RNA</a:t>
            </a:r>
            <a:endParaRPr lang="nl-B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115649" y="3735576"/>
            <a:ext cx="1943100" cy="7905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998148" y="1732782"/>
            <a:ext cx="2676525" cy="2286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680639" y="2297138"/>
            <a:ext cx="2990850" cy="21145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58749" y="4064188"/>
            <a:ext cx="2752725" cy="8001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674673" y="3833044"/>
            <a:ext cx="1152525" cy="609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670871" y="4716446"/>
            <a:ext cx="1156327" cy="5143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849075" y="4464238"/>
            <a:ext cx="3524250" cy="166687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28123" y="2655891"/>
            <a:ext cx="2819400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108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Bioinformatic Cartoon | Genome project, Next generation sequencing,  American ancestr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7360" y="167238"/>
            <a:ext cx="8903970" cy="6006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6158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Sequencing: a history</a:t>
            </a:r>
            <a:endParaRPr lang="nl-BE" dirty="0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15344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Landmarks in DNA sequenc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Landmarks in DNA sequencing</a:t>
            </a:r>
          </a:p>
        </p:txBody>
      </p:sp>
      <p:sp>
        <p:nvSpPr>
          <p:cNvPr id="1290" name="1953 Discovery of DNA double helix structure…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defTabSz="397763">
              <a:lnSpc>
                <a:spcPct val="80000"/>
              </a:lnSpc>
              <a:spcBef>
                <a:spcPts val="500"/>
              </a:spcBef>
              <a:defRPr sz="2088"/>
            </a:pPr>
            <a:r>
              <a:rPr lang="en-US" sz="2400" dirty="0" smtClean="0"/>
              <a:t>1911:</a:t>
            </a:r>
          </a:p>
          <a:p>
            <a:pPr lvl="1" defTabSz="397763">
              <a:lnSpc>
                <a:spcPct val="80000"/>
              </a:lnSpc>
              <a:defRPr sz="2088"/>
            </a:pPr>
            <a:r>
              <a:rPr lang="en-US" sz="2000" dirty="0" smtClean="0"/>
              <a:t>Thomas Hunt Morgan disproves himself and find chromosomes as basis of hereditary</a:t>
            </a:r>
          </a:p>
          <a:p>
            <a:pPr defTabSz="397763">
              <a:lnSpc>
                <a:spcPct val="80000"/>
              </a:lnSpc>
              <a:defRPr sz="2088"/>
            </a:pPr>
            <a:r>
              <a:rPr lang="en-US" sz="2400" dirty="0" smtClean="0"/>
              <a:t>1944-1952</a:t>
            </a:r>
          </a:p>
          <a:p>
            <a:pPr lvl="1" defTabSz="397763">
              <a:lnSpc>
                <a:spcPct val="80000"/>
              </a:lnSpc>
              <a:defRPr sz="2088"/>
            </a:pPr>
            <a:r>
              <a:rPr lang="en-US" sz="2088" dirty="0"/>
              <a:t>Avery–MacLeod–McCarty </a:t>
            </a:r>
            <a:r>
              <a:rPr lang="en-US" sz="2088" dirty="0" smtClean="0"/>
              <a:t>experiment (DNA in bacteria)</a:t>
            </a:r>
            <a:endParaRPr lang="en-US" sz="2088" dirty="0"/>
          </a:p>
          <a:p>
            <a:pPr lvl="1" defTabSz="397763">
              <a:lnSpc>
                <a:spcPct val="80000"/>
              </a:lnSpc>
              <a:defRPr sz="2088"/>
            </a:pPr>
            <a:r>
              <a:rPr lang="en-US" sz="2088" dirty="0"/>
              <a:t>Hershey–Chase </a:t>
            </a:r>
            <a:r>
              <a:rPr lang="en-US" sz="2088" dirty="0" smtClean="0"/>
              <a:t>experiment (DNA in phages)</a:t>
            </a:r>
            <a:endParaRPr lang="en-US" sz="2000" dirty="0" smtClean="0"/>
          </a:p>
          <a:p>
            <a:pPr defTabSz="397763">
              <a:lnSpc>
                <a:spcPct val="80000"/>
              </a:lnSpc>
              <a:spcBef>
                <a:spcPts val="500"/>
              </a:spcBef>
              <a:defRPr sz="2088"/>
            </a:pPr>
            <a:r>
              <a:rPr sz="2400" dirty="0" smtClean="0"/>
              <a:t>1953 </a:t>
            </a:r>
            <a:endParaRPr lang="en-US" sz="2400" dirty="0" smtClean="0"/>
          </a:p>
          <a:p>
            <a:pPr lvl="1" defTabSz="397763">
              <a:lnSpc>
                <a:spcPct val="80000"/>
              </a:lnSpc>
              <a:defRPr sz="2088"/>
            </a:pPr>
            <a:r>
              <a:rPr lang="en-US" sz="2000" dirty="0" smtClean="0"/>
              <a:t>Rosalind Franklin, Watson, Crick: </a:t>
            </a:r>
            <a:r>
              <a:rPr sz="2000" dirty="0" smtClean="0"/>
              <a:t>Discovery </a:t>
            </a:r>
            <a:r>
              <a:rPr sz="2000" dirty="0"/>
              <a:t>of DNA double helix </a:t>
            </a:r>
            <a:r>
              <a:rPr sz="2000" dirty="0" smtClean="0"/>
              <a:t>structure</a:t>
            </a:r>
            <a:endParaRPr lang="en-US" sz="2000" dirty="0" smtClean="0"/>
          </a:p>
          <a:p>
            <a:pPr marL="298322" indent="-298322" defTabSz="397763">
              <a:lnSpc>
                <a:spcPct val="80000"/>
              </a:lnSpc>
              <a:spcBef>
                <a:spcPts val="500"/>
              </a:spcBef>
              <a:defRPr sz="2088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86704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90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Landmarks in DNA sequenc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Landmarks in DNA sequencing</a:t>
            </a:r>
          </a:p>
        </p:txBody>
      </p:sp>
      <p:sp>
        <p:nvSpPr>
          <p:cNvPr id="1290" name="1953 Discovery of DNA double helix structure…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defTabSz="397763">
              <a:lnSpc>
                <a:spcPct val="80000"/>
              </a:lnSpc>
              <a:spcBef>
                <a:spcPts val="500"/>
              </a:spcBef>
              <a:defRPr sz="2088"/>
            </a:pPr>
            <a:r>
              <a:rPr lang="en-US" sz="2400" dirty="0" smtClean="0"/>
              <a:t>1911:</a:t>
            </a:r>
          </a:p>
          <a:p>
            <a:pPr lvl="1" defTabSz="397763">
              <a:lnSpc>
                <a:spcPct val="80000"/>
              </a:lnSpc>
              <a:defRPr sz="2088"/>
            </a:pPr>
            <a:r>
              <a:rPr lang="en-US" sz="2000" dirty="0" smtClean="0"/>
              <a:t>Thomas Hunt Morgan disproves himself and find chromosomes as basis of hereditary</a:t>
            </a:r>
          </a:p>
          <a:p>
            <a:pPr defTabSz="397763">
              <a:lnSpc>
                <a:spcPct val="80000"/>
              </a:lnSpc>
              <a:defRPr sz="2088"/>
            </a:pPr>
            <a:r>
              <a:rPr lang="en-US" sz="2400" dirty="0" smtClean="0"/>
              <a:t>1944-1952</a:t>
            </a:r>
          </a:p>
          <a:p>
            <a:pPr lvl="1" defTabSz="397763">
              <a:lnSpc>
                <a:spcPct val="80000"/>
              </a:lnSpc>
              <a:defRPr sz="2088"/>
            </a:pPr>
            <a:r>
              <a:rPr lang="en-US" sz="2088" dirty="0"/>
              <a:t>Avery–MacLeod–McCarty </a:t>
            </a:r>
            <a:r>
              <a:rPr lang="en-US" sz="2088" dirty="0" smtClean="0"/>
              <a:t>experiment (DNA in bacteria)</a:t>
            </a:r>
            <a:endParaRPr lang="en-US" sz="2088" dirty="0"/>
          </a:p>
          <a:p>
            <a:pPr lvl="1" defTabSz="397763">
              <a:lnSpc>
                <a:spcPct val="80000"/>
              </a:lnSpc>
              <a:defRPr sz="2088"/>
            </a:pPr>
            <a:r>
              <a:rPr lang="en-US" sz="2088" dirty="0"/>
              <a:t>Hershey–Chase </a:t>
            </a:r>
            <a:r>
              <a:rPr lang="en-US" sz="2088" dirty="0" smtClean="0"/>
              <a:t>experiment (DNA in phages)</a:t>
            </a:r>
            <a:endParaRPr lang="en-US" sz="2000" dirty="0" smtClean="0"/>
          </a:p>
          <a:p>
            <a:pPr defTabSz="397763">
              <a:lnSpc>
                <a:spcPct val="80000"/>
              </a:lnSpc>
              <a:spcBef>
                <a:spcPts val="500"/>
              </a:spcBef>
              <a:defRPr sz="2088"/>
            </a:pPr>
            <a:r>
              <a:rPr sz="2400" dirty="0" smtClean="0"/>
              <a:t>1953 </a:t>
            </a:r>
            <a:endParaRPr lang="en-US" sz="2400" dirty="0" smtClean="0"/>
          </a:p>
          <a:p>
            <a:pPr lvl="1" defTabSz="397763">
              <a:lnSpc>
                <a:spcPct val="80000"/>
              </a:lnSpc>
              <a:defRPr sz="2088"/>
            </a:pPr>
            <a:r>
              <a:rPr lang="en-US" sz="2000" dirty="0" smtClean="0"/>
              <a:t>Rosalind Franklin, Watson, Crick: </a:t>
            </a:r>
            <a:r>
              <a:rPr sz="2000" dirty="0" smtClean="0"/>
              <a:t>Discovery </a:t>
            </a:r>
            <a:r>
              <a:rPr sz="2000" dirty="0"/>
              <a:t>of DNA double helix </a:t>
            </a:r>
            <a:r>
              <a:rPr sz="2000" dirty="0" smtClean="0"/>
              <a:t>structure</a:t>
            </a:r>
            <a:endParaRPr lang="en-US" sz="2000" dirty="0" smtClean="0"/>
          </a:p>
          <a:p>
            <a:pPr defTabSz="397763">
              <a:lnSpc>
                <a:spcPct val="80000"/>
              </a:lnSpc>
              <a:spcBef>
                <a:spcPts val="500"/>
              </a:spcBef>
              <a:defRPr sz="2088"/>
            </a:pPr>
            <a:r>
              <a:rPr lang="en-US" sz="2400" dirty="0" smtClean="0"/>
              <a:t>1953-1977: the ‘desperate’ era</a:t>
            </a:r>
          </a:p>
          <a:p>
            <a:pPr lvl="1" defTabSz="397763">
              <a:lnSpc>
                <a:spcPct val="80000"/>
              </a:lnSpc>
              <a:defRPr sz="2088"/>
            </a:pPr>
            <a:r>
              <a:rPr lang="en-US" sz="2000" dirty="0" smtClean="0"/>
              <a:t>Walter </a:t>
            </a:r>
            <a:r>
              <a:rPr lang="en-US" sz="2000" dirty="0" err="1" smtClean="0"/>
              <a:t>Fiers</a:t>
            </a:r>
            <a:r>
              <a:rPr lang="en-US" sz="2000" dirty="0" smtClean="0"/>
              <a:t> use RNase digest in competition with Sanger</a:t>
            </a:r>
            <a:endParaRPr sz="2000" dirty="0"/>
          </a:p>
          <a:p>
            <a:pPr defTabSz="397763">
              <a:lnSpc>
                <a:spcPct val="80000"/>
              </a:lnSpc>
              <a:spcBef>
                <a:spcPts val="500"/>
              </a:spcBef>
              <a:defRPr sz="2088"/>
            </a:pPr>
            <a:r>
              <a:rPr sz="2400" dirty="0"/>
              <a:t>1977 </a:t>
            </a:r>
          </a:p>
          <a:p>
            <a:pPr marL="740664" lvl="1" indent="-342900" defTabSz="397763">
              <a:lnSpc>
                <a:spcPct val="80000"/>
              </a:lnSpc>
              <a:spcBef>
                <a:spcPts val="400"/>
              </a:spcBef>
              <a:defRPr sz="1827"/>
            </a:pPr>
            <a:r>
              <a:rPr sz="2000" dirty="0"/>
              <a:t>A Maxam and W Gilbert "DNA seq by chemical </a:t>
            </a:r>
            <a:r>
              <a:rPr sz="2000" dirty="0" smtClean="0"/>
              <a:t>degradation"</a:t>
            </a:r>
            <a:endParaRPr lang="en-US" sz="2000" dirty="0" smtClean="0"/>
          </a:p>
          <a:p>
            <a:pPr marL="740664" lvl="1" indent="-342900" defTabSz="397763">
              <a:lnSpc>
                <a:spcPct val="80000"/>
              </a:lnSpc>
              <a:spcBef>
                <a:spcPts val="400"/>
              </a:spcBef>
              <a:defRPr sz="1827"/>
            </a:pPr>
            <a:r>
              <a:rPr sz="2000" dirty="0" smtClean="0"/>
              <a:t>F </a:t>
            </a:r>
            <a:r>
              <a:rPr sz="2000" dirty="0"/>
              <a:t>Sanger"DNA sequencing with chain-terminating inhibitors"</a:t>
            </a:r>
          </a:p>
          <a:p>
            <a:pPr marL="298322" indent="-298322" defTabSz="397763">
              <a:lnSpc>
                <a:spcPct val="80000"/>
              </a:lnSpc>
              <a:spcBef>
                <a:spcPts val="500"/>
              </a:spcBef>
              <a:defRPr sz="2088"/>
            </a:pPr>
            <a:endParaRPr dirty="0"/>
          </a:p>
        </p:txBody>
      </p:sp>
      <p:pic>
        <p:nvPicPr>
          <p:cNvPr id="1292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r="48139"/>
          <a:stretch>
            <a:fillRect/>
          </a:stretch>
        </p:blipFill>
        <p:spPr>
          <a:xfrm>
            <a:off x="8507801" y="1048299"/>
            <a:ext cx="2629145" cy="5348453"/>
          </a:xfrm>
          <a:prstGeom prst="rect">
            <a:avLst/>
          </a:prstGeom>
          <a:ln w="12700">
            <a:miter lim="400000"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3762" y="1403378"/>
            <a:ext cx="3889840" cy="2404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886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90" grpId="0" uiExpand="1" build="p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GUID" val="2b4d067b-b63d-4191-84fe-8d4e51d238a5"/>
  <p:tag name="AUDIO_IMPORT" val="C:\SMRT_02_Workflow Final - podcast\slide5.mp3"/>
  <p:tag name="AUDIO_ID" val="359"/>
  <p:tag name="ARTICULATE_SLIDE_PAUSE" val="1"/>
  <p:tag name="ARTICULATE_NAV_LEVEL" val="1"/>
  <p:tag name="ARTICULATE_SLIDE_PRESENTER" val="Primo Baybayan"/>
  <p:tag name="ARTICULATE_SLIDE_PRESENTER_GUID" val="1C2C52C99156"/>
  <p:tag name="ARTICULATE_PLAYLIST_ID" val="-1"/>
  <p:tag name="ARTICULATE_VIEW_MODE" val="0"/>
  <p:tag name="ARTICULATE_LOCK_SLIDE" val="0"/>
  <p:tag name="ELAPSEDTIME" val="41.583"/>
  <p:tag name="ARTICULATE_SLIDE_NAV" val="5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UBLISH_MODE" val="2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ULLET_1" val="8226"/>
  <p:tag name="MARGIN_1" val="0"/>
  <p:tag name="MARGIN_2" val="36"/>
  <p:tag name="MARGIN_3" val="72"/>
  <p:tag name="MARGIN_4" val="108"/>
  <p:tag name="MARGIN_5" val="144"/>
  <p:tag name="FONT_SIZE" val="1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UBLISH_MODE" val="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ULLET_6" val="8226"/>
  <p:tag name="BULLET_7" val="8226"/>
  <p:tag name="BULLET_8" val="8226"/>
  <p:tag name="BULLET_9" val="8226"/>
  <p:tag name="BULLET_10" val="8226"/>
  <p:tag name="BULLET_1" val="8226"/>
  <p:tag name="BULLET_2" val="8226"/>
  <p:tag name="BULLET_3" val="8226"/>
  <p:tag name="BULLET_4" val="8226"/>
  <p:tag name="BULLET_5" val="8226"/>
  <p:tag name="MARGIN_1" val="0"/>
  <p:tag name="MARGIN_2" val="36"/>
  <p:tag name="MARGIN_3" val="72"/>
  <p:tag name="MARGIN_4" val="108"/>
  <p:tag name="MARGIN_5" val="144"/>
  <p:tag name="FONT_SIZE" val="1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GUID" val="cb30a4b2-e819-4298-94a5-b66c3da80a81"/>
  <p:tag name="ARTICULATE_SLIDE_PAUSE" val="1"/>
  <p:tag name="ARTICULATE_NAV_LEVEL" val="2"/>
  <p:tag name="ARTICULATE_SLIDE_PRESENTER" val="Kevin Travers, PhD"/>
  <p:tag name="ARTICULATE_SLIDE_PRESENTER_GUID" val="CE99FF28C17B"/>
  <p:tag name="ARTICULATE_PLAYLIST_ID" val="-1"/>
  <p:tag name="ARTICULATE_LOCK_SLIDE" val="0"/>
  <p:tag name="AUDIO_IMPORT" val="C:\SAMP_01_Overview - podcast\MP3\06.mp3"/>
  <p:tag name="AUDIO_ID" val="338"/>
  <p:tag name="ELAPSEDTIME" val="29.887"/>
  <p:tag name="TIMELINE" val="5.63/11.08/19.85/25.16"/>
  <p:tag name="ARTICULATE_SLIDE_NAV" val="6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OURCE_IMAGE" val="C:\DOCUME~1\msingh\LOCALS~1\Temp\articulate\presenter\imgtemp\RFj1dKn8_files\slide0001_image001.png"/>
  <p:tag name="ARTICULATE_PUBLISH_MODE" val="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UBLISH_MODE" val="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UBLISH_MODE" val="2"/>
  <p:tag name="ARTICULATE_SOURCE_IMAGE" val="C:\DOCUME~1\msingh\LOCALS~1\Temp\articulate\presenter\imgtemp\OtoCFMTF_files\slide0001_image001.png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UBLISH_MODE" val="2"/>
  <p:tag name="ARTICULATE_SOURCE_IMAGE" val="C:\DOCUME~1\msingh\LOCALS~1\Temp\articulate\presenter\imgtemp\vh863XE7_files\slide0001_image001.png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UBLISH_MODE" val="2"/>
</p:tagLst>
</file>

<file path=ppt/theme/theme1.xml><?xml version="1.0" encoding="utf-8"?>
<a:theme xmlns:a="http://schemas.openxmlformats.org/drawingml/2006/main" name="GC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C theme" id="{67E4DA3B-6574-4714-88AB-075E7ECD1783}" vid="{1C3F1086-2DB3-4AF0-9BBE-7A3B7DB7C7F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GC theme</Template>
  <TotalTime>22886</TotalTime>
  <Words>2306</Words>
  <Application>Microsoft Office PowerPoint</Application>
  <PresentationFormat>Widescreen</PresentationFormat>
  <Paragraphs>405</Paragraphs>
  <Slides>66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75" baseType="lpstr">
      <vt:lpstr>Arial</vt:lpstr>
      <vt:lpstr>Calibri</vt:lpstr>
      <vt:lpstr>Calibri Light</vt:lpstr>
      <vt:lpstr>Courier New</vt:lpstr>
      <vt:lpstr>LucidaGrande</vt:lpstr>
      <vt:lpstr>Times New Roman</vt:lpstr>
      <vt:lpstr>Wingdings</vt:lpstr>
      <vt:lpstr>ヒラギノ角ゴ Pro W3</vt:lpstr>
      <vt:lpstr>GC theme</vt:lpstr>
      <vt:lpstr>Next Generation Sequencing Sequencing intro</vt:lpstr>
      <vt:lpstr>Program morning session</vt:lpstr>
      <vt:lpstr>Program afternoon session</vt:lpstr>
      <vt:lpstr>PowerPoint Presentation</vt:lpstr>
      <vt:lpstr>Our Team</vt:lpstr>
      <vt:lpstr>PowerPoint Presentation</vt:lpstr>
      <vt:lpstr>Sequencing: a history</vt:lpstr>
      <vt:lpstr>Landmarks in DNA sequencing</vt:lpstr>
      <vt:lpstr>Landmarks in DNA sequencing</vt:lpstr>
      <vt:lpstr>Landmarks in DNA sequencing</vt:lpstr>
      <vt:lpstr>PowerPoint Presentation</vt:lpstr>
      <vt:lpstr>DNA Sequencing – the next generation</vt:lpstr>
      <vt:lpstr>Different technologies </vt:lpstr>
      <vt:lpstr>Sequencing workflows</vt:lpstr>
      <vt:lpstr>NGS workflow</vt:lpstr>
      <vt:lpstr>What do I chose? Long read, short read,…</vt:lpstr>
      <vt:lpstr>Illumina sequencing</vt:lpstr>
      <vt:lpstr>Illumina (solexa) sequencing</vt:lpstr>
      <vt:lpstr>Illumina flowcells</vt:lpstr>
      <vt:lpstr>NGS Illumina Clustering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NGS Illumina Sequencing</vt:lpstr>
      <vt:lpstr>NGS Illumina Sequencing</vt:lpstr>
      <vt:lpstr>NGS Illumina Sequencing</vt:lpstr>
      <vt:lpstr>NGS Illumina Sequencing</vt:lpstr>
      <vt:lpstr>NGS Illumina Sequencing</vt:lpstr>
      <vt:lpstr>Paired-end sequencing</vt:lpstr>
      <vt:lpstr>Illumina sequencing QC</vt:lpstr>
      <vt:lpstr>Quality Control</vt:lpstr>
      <vt:lpstr>Q30 by cycle</vt:lpstr>
      <vt:lpstr>NGS Illumina Sequencing</vt:lpstr>
      <vt:lpstr>Optimal loading </vt:lpstr>
      <vt:lpstr>Duplicates</vt:lpstr>
      <vt:lpstr>Common loss in Illumina</vt:lpstr>
      <vt:lpstr>Common loss in Illumina</vt:lpstr>
      <vt:lpstr>Metrics Picard – coverage technical target </vt:lpstr>
      <vt:lpstr>Metrics Picard – uniformity</vt:lpstr>
      <vt:lpstr>Metrics Picard – Excluded bases</vt:lpstr>
      <vt:lpstr>IGV screenshot of part of TRDN (chr6:123,247,689-123,284,977) </vt:lpstr>
      <vt:lpstr>Nanopore sequencing</vt:lpstr>
      <vt:lpstr>Oxford Nanopore sequencing</vt:lpstr>
      <vt:lpstr>PowerPoint Presentation</vt:lpstr>
      <vt:lpstr>From squiggles to sequencing</vt:lpstr>
      <vt:lpstr>Run QC on Nanopore</vt:lpstr>
      <vt:lpstr>Translocation speed and pore status</vt:lpstr>
      <vt:lpstr>Run QC on Nanopore</vt:lpstr>
      <vt:lpstr>Improving quality</vt:lpstr>
      <vt:lpstr>SMRT Sequencing</vt:lpstr>
      <vt:lpstr>SMRT® Technology</vt:lpstr>
      <vt:lpstr>Template preparation</vt:lpstr>
      <vt:lpstr>Universal SMRTbell™ Template</vt:lpstr>
      <vt:lpstr>SMRT® Sequencing Accuracy</vt:lpstr>
      <vt:lpstr>Benefits of SMRT® Sequencing</vt:lpstr>
      <vt:lpstr>Tailored experimental design: DNA</vt:lpstr>
      <vt:lpstr>Tailored experimental design: RNA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NGS Bioinfromatics: Overview NGS Technology</dc:title>
  <dc:creator>Jeroen Van Houdt</dc:creator>
  <cp:lastModifiedBy>Wouter Bossuyt</cp:lastModifiedBy>
  <cp:revision>270</cp:revision>
  <cp:lastPrinted>2019-10-11T07:09:32Z</cp:lastPrinted>
  <dcterms:created xsi:type="dcterms:W3CDTF">2017-10-04T10:51:29Z</dcterms:created>
  <dcterms:modified xsi:type="dcterms:W3CDTF">2022-11-16T07:53:26Z</dcterms:modified>
</cp:coreProperties>
</file>